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4"/>
  </p:sldMasterIdLst>
  <p:notesMasterIdLst>
    <p:notesMasterId r:id="rId18"/>
  </p:notesMasterIdLst>
  <p:sldIdLst>
    <p:sldId id="256" r:id="rId5"/>
    <p:sldId id="267" r:id="rId6"/>
    <p:sldId id="268" r:id="rId7"/>
    <p:sldId id="269" r:id="rId8"/>
    <p:sldId id="270" r:id="rId9"/>
    <p:sldId id="271" r:id="rId10"/>
    <p:sldId id="272" r:id="rId11"/>
    <p:sldId id="266" r:id="rId12"/>
    <p:sldId id="263" r:id="rId13"/>
    <p:sldId id="264" r:id="rId14"/>
    <p:sldId id="265" r:id="rId15"/>
    <p:sldId id="257" r:id="rId16"/>
    <p:sldId id="258" r:id="rId17"/>
  </p:sldIdLst>
  <p:sldSz cx="18288000" cy="10287000"/>
  <p:notesSz cx="6858000" cy="9144000"/>
  <p:embeddedFontLst>
    <p:embeddedFont>
      <p:font typeface="Neue Haas Grotesk Text Pro" panose="020B0504020202020204" pitchFamily="34"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EEA3A7-ABDF-9715-1EF6-64D4D0C638CB}" name="Oxford SU UG Education and Access" initials="OA" userId="S::vpugedu@ox.ac.uk::92f4fa42-0cce-46cd-91ae-1c1b3c9e4d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D9EA3F-096A-DF4B-E8C8-CC286F717BF8}" v="160" dt="2025-06-10T12:45:14.931"/>
    <p1510:client id="{5441ED29-A5E0-68D2-E4E0-F8C4469B54F2}" v="8" dt="2025-06-10T08:56:13.260"/>
    <p1510:client id="{DE4FA8BF-1759-9D3F-8115-3217980CBBF0}" v="20" dt="2025-06-10T12:07:29.619"/>
    <p1510:client id="{F3A7C06E-EBCB-7ED5-6A0C-67A5F13D7B80}" v="214" dt="2025-06-10T12:23:31.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E5FC4-8D06-4286-AD70-9A33460F101C}" type="datetimeFigureOut">
              <a:t>6/10/2025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91753-DDDC-4EEA-9347-F7F764B598AE}" type="slidenum">
              <a:t>‹#›</a:t>
            </a:fld>
            <a:endParaRPr lang="en-GB"/>
          </a:p>
        </p:txBody>
      </p:sp>
    </p:spTree>
    <p:extLst>
      <p:ext uri="{BB962C8B-B14F-4D97-AF65-F5344CB8AC3E}">
        <p14:creationId xmlns:p14="http://schemas.microsoft.com/office/powerpoint/2010/main" val="412277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2023/24 year was a time of big changes for us. After new leadership arrived in February 2024, we decided to transform how we work to better serve students. Even during this challenging period, we kept busy representing students across the University. Our six elected student officers attended over 150 committees, organised 35 events to gather student views, and ran successful elections where over 4,000 students voted. We also hosted the huge freshers fair that welcomed more than 12,000 students, provided advice and support to 400 students on everything from academic problems to welfare issues, and supported various student campaigns and activities. </a:t>
            </a:r>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EEA91753-DDDC-4EEA-9347-F7F764B598AE}" type="slidenum">
              <a:t>3</a:t>
            </a:fld>
            <a:endParaRPr lang="en-GB"/>
          </a:p>
        </p:txBody>
      </p:sp>
    </p:spTree>
    <p:extLst>
      <p:ext uri="{BB962C8B-B14F-4D97-AF65-F5344CB8AC3E}">
        <p14:creationId xmlns:p14="http://schemas.microsoft.com/office/powerpoint/2010/main" val="282848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Looking ahead, we've now planned out seven main goals for improving how we work, including building better relationships with the University, representing students more effectively, and making sure we provide high-quality services. With 37 specific recommendations approved by our trustees, we're setting ourselves up to be more successful in supporting Oxford students in the future. This transformation process has helped us identify what's most important and how we can do it better.</a:t>
            </a:r>
            <a:endParaRPr lang="en-US"/>
          </a:p>
        </p:txBody>
      </p:sp>
      <p:sp>
        <p:nvSpPr>
          <p:cNvPr id="4" name="Slide Number Placeholder 3"/>
          <p:cNvSpPr>
            <a:spLocks noGrp="1"/>
          </p:cNvSpPr>
          <p:nvPr>
            <p:ph type="sldNum" sz="quarter" idx="5"/>
          </p:nvPr>
        </p:nvSpPr>
        <p:spPr/>
        <p:txBody>
          <a:bodyPr/>
          <a:lstStyle/>
          <a:p>
            <a:fld id="{EEA91753-DDDC-4EEA-9347-F7F764B598AE}" type="slidenum">
              <a:t>4</a:t>
            </a:fld>
            <a:endParaRPr lang="en-GB"/>
          </a:p>
        </p:txBody>
      </p:sp>
    </p:spTree>
    <p:extLst>
      <p:ext uri="{BB962C8B-B14F-4D97-AF65-F5344CB8AC3E}">
        <p14:creationId xmlns:p14="http://schemas.microsoft.com/office/powerpoint/2010/main" val="3911153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We're pleased to report that we managed our finances carefully during the 2023/24 year of transformation. Our main income came from the University grant of £890,000, plus £155,082 from our commercial activities, and £15,602 from welfare and other activities. We spent £1,074,664 on supporting students through advice and representation services, welfare support, and our commercial activities. We also had restricted income and expenditure by our Raise and Give group which is held in our accounts, but can only be spent by the union on Raise and Give activities.</a:t>
            </a:r>
            <a:endParaRPr lang="en-US"/>
          </a:p>
          <a:p>
            <a:endParaRPr lang="en-GB"/>
          </a:p>
          <a:p>
            <a:r>
              <a:rPr lang="en-GB"/>
              <a:t>This left us with an unrestricted surplus of £19,593, which means we ended the year in a stable financial position. While this surplus was smaller than last year's, it reflects our planned approach during the transformation period, including necessary changes to our staffing structure. For the next financial year we've secured University funding until 2025-26, giving us the stability we need to continue improving our services for students.</a:t>
            </a:r>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EEA91753-DDDC-4EEA-9347-F7F764B598AE}" type="slidenum">
              <a:t>5</a:t>
            </a:fld>
            <a:endParaRPr lang="en-GB"/>
          </a:p>
        </p:txBody>
      </p:sp>
    </p:spTree>
    <p:extLst>
      <p:ext uri="{BB962C8B-B14F-4D97-AF65-F5344CB8AC3E}">
        <p14:creationId xmlns:p14="http://schemas.microsoft.com/office/powerpoint/2010/main" val="2681835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3452885" y="1683545"/>
            <a:ext cx="11382233" cy="3931731"/>
          </a:xfrm>
        </p:spPr>
        <p:txBody>
          <a:bodyPr anchor="b">
            <a:normAutofit/>
          </a:bodyPr>
          <a:lstStyle>
            <a:lvl1pPr algn="ctr">
              <a:defRPr sz="7111"/>
            </a:lvl1pPr>
          </a:lstStyle>
          <a:p>
            <a:r>
              <a:rPr lang="en-US"/>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3452885" y="5765563"/>
            <a:ext cx="11382233" cy="2121137"/>
          </a:xfrm>
        </p:spPr>
        <p:txBody>
          <a:bodyPr>
            <a:normAutofit/>
          </a:bodyPr>
          <a:lstStyle>
            <a:lvl1pPr marL="0" indent="0" algn="ctr">
              <a:buNone/>
              <a:defRPr sz="3200"/>
            </a:lvl1pPr>
            <a:lvl2pPr marL="812810" indent="0" algn="ctr">
              <a:buNone/>
              <a:defRPr sz="3200"/>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77CA0979-F579-4E9B-A675-1F5ABBFF00DB}" type="datetimeFigureOut">
              <a:rPr lang="en-US" dirty="0"/>
              <a:t>6/10/2025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006494431"/>
      </p:ext>
    </p:extLst>
  </p:cSld>
  <p:clrMapOvr>
    <a:masterClrMapping/>
  </p:clrMapOvr>
  <p:extLst>
    <p:ext uri="{DCECCB84-F9BA-43D5-87BE-67443E8EF086}">
      <p15:sldGuideLst xmlns:p15="http://schemas.microsoft.com/office/powerpoint/2012/main">
        <p15:guide id="5" orient="horz" pos="3240" userDrawn="1">
          <p15:clr>
            <a:srgbClr val="FBAE40"/>
          </p15:clr>
        </p15:guide>
        <p15:guide id="6" pos="57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918972" y="822960"/>
            <a:ext cx="15773400" cy="169838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918972" y="2521348"/>
            <a:ext cx="15773400" cy="67440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F7E76D0F-5A12-4D0A-80B0-1A6122B61E7B}" type="datetimeFigureOut">
              <a:rPr lang="en-US" dirty="0"/>
              <a:t>6/10/2025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96558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14452333" y="867746"/>
            <a:ext cx="3070556" cy="839769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1257300" y="867746"/>
            <a:ext cx="13195032" cy="83976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8B9E8C84-89CA-44AB-B0BE-5C91BAF75478}" type="datetimeFigureOut">
              <a:rPr lang="en-US" dirty="0"/>
              <a:t>6/10/2025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43173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73E7156E-175E-4DBA-9D21-B772C320F342}" type="datetimeFigureOut">
              <a:rPr lang="en-US" dirty="0"/>
              <a:t>6/10/2025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63246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905072" y="830424"/>
            <a:ext cx="12409710" cy="6013289"/>
          </a:xfrm>
        </p:spPr>
        <p:txBody>
          <a:bodyPr anchor="t">
            <a:normAutofit/>
          </a:bodyPr>
          <a:lstStyle>
            <a:lvl1pPr>
              <a:defRPr sz="9600" cap="all" baseline="0"/>
            </a:lvl1pPr>
          </a:lstStyle>
          <a:p>
            <a:r>
              <a:rPr lang="en-US"/>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905070" y="6884195"/>
            <a:ext cx="12409710" cy="2076926"/>
          </a:xfrm>
        </p:spPr>
        <p:txBody>
          <a:bodyPr anchor="b">
            <a:normAutofit/>
          </a:bodyPr>
          <a:lstStyle>
            <a:lvl1pPr marL="0" indent="0">
              <a:buNone/>
              <a:defRPr sz="3556">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04895F6E-3D02-4292-95D1-C62B3126321B}" type="datetimeFigureOut">
              <a:rPr lang="en-US" dirty="0"/>
              <a:t>6/10/2025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56110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918972" y="822960"/>
            <a:ext cx="16111728" cy="1698387"/>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918972" y="2738438"/>
            <a:ext cx="777240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9258300" y="2738438"/>
            <a:ext cx="777240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EDCB5ACB-D10C-44A8-9570-124370F4CB38}" type="datetimeFigureOut">
              <a:rPr lang="en-US" dirty="0"/>
              <a:t>6/10/2025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41273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914400" y="821094"/>
            <a:ext cx="16118682" cy="1714938"/>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914401" y="2528603"/>
            <a:ext cx="7736681" cy="839751"/>
          </a:xfrm>
        </p:spPr>
        <p:txBody>
          <a:bodyPr anchor="b">
            <a:normAutofit/>
          </a:bodyPr>
          <a:lstStyle>
            <a:lvl1pPr marL="0" indent="0">
              <a:lnSpc>
                <a:spcPct val="90000"/>
              </a:lnSpc>
              <a:buNone/>
              <a:defRPr sz="3556" b="1" cap="all" baseline="0"/>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914401" y="3580341"/>
            <a:ext cx="7736681" cy="56476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9258300" y="2528603"/>
            <a:ext cx="7774782" cy="839751"/>
          </a:xfrm>
        </p:spPr>
        <p:txBody>
          <a:bodyPr anchor="b">
            <a:normAutofit/>
          </a:bodyPr>
          <a:lstStyle>
            <a:lvl1pPr marL="0" indent="0">
              <a:lnSpc>
                <a:spcPct val="90000"/>
              </a:lnSpc>
              <a:buNone/>
              <a:defRPr sz="3556" b="1" cap="all" baseline="0"/>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9258299" y="3580341"/>
            <a:ext cx="7774784" cy="56476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AB8D84F4-0E7A-4BDE-98C6-AE68FB974645}" type="datetimeFigureOut">
              <a:rPr lang="en-US" dirty="0"/>
              <a:t>6/10/2025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293974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CBEFF1D8-9801-4C4B-92F3-66C9A863BD74}" type="datetimeFigureOut">
              <a:rPr lang="en-US" dirty="0"/>
              <a:t>6/10/2025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428431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61FE8FD-B23E-4E1A-83EF-0847EBEA0105}" type="datetimeFigureOut">
              <a:rPr lang="en-US" dirty="0"/>
              <a:t>6/10/2025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406819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895740" y="830425"/>
            <a:ext cx="5393451" cy="2636258"/>
          </a:xfrm>
        </p:spPr>
        <p:txBody>
          <a:bodyPr anchor="t">
            <a:normAutofit/>
          </a:bodyPr>
          <a:lstStyle>
            <a:lvl1pPr>
              <a:defRPr sz="4978"/>
            </a:lvl1pPr>
          </a:lstStyle>
          <a:p>
            <a:r>
              <a:rPr lang="en-US"/>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7702063" y="830424"/>
            <a:ext cx="9419612" cy="8229600"/>
          </a:xfrm>
        </p:spPr>
        <p:txBody>
          <a:bodyPr>
            <a:normAutofit/>
          </a:bodyPr>
          <a:lstStyle>
            <a:lvl1pPr>
              <a:defRPr sz="4978"/>
            </a:lvl1pPr>
            <a:lvl2pPr>
              <a:defRPr sz="4267"/>
            </a:lvl2pPr>
            <a:lvl3pPr>
              <a:defRPr sz="3556"/>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895740" y="3466682"/>
            <a:ext cx="5393451" cy="5593343"/>
          </a:xfrm>
        </p:spPr>
        <p:txBody>
          <a:bodyPr anchor="t">
            <a:normAutofit/>
          </a:bodyPr>
          <a:lstStyle>
            <a:lvl1pPr marL="0" indent="0">
              <a:buNone/>
              <a:defRPr sz="3200"/>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8DDF891E-A7C2-465C-AD39-8EDCB0F58E3C}" type="datetimeFigureOut">
              <a:rPr lang="en-US" dirty="0"/>
              <a:t>6/10/2025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719636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891540" y="836677"/>
            <a:ext cx="5393451" cy="3318470"/>
          </a:xfrm>
        </p:spPr>
        <p:txBody>
          <a:bodyPr anchor="t">
            <a:normAutofit/>
          </a:bodyPr>
          <a:lstStyle>
            <a:lvl1pPr>
              <a:defRPr sz="4978"/>
            </a:lvl1pPr>
          </a:lstStyle>
          <a:p>
            <a:r>
              <a:rPr lang="en-US"/>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7594979" y="985655"/>
            <a:ext cx="9725531" cy="8333856"/>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914402" y="4239206"/>
            <a:ext cx="5378379" cy="5151957"/>
          </a:xfrm>
        </p:spPr>
        <p:txBody>
          <a:bodyPr anchor="b"/>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F39F93E5-AFB6-485C-8E3C-32F92A07875F}" type="datetimeFigureOut">
              <a:rPr lang="en-US" dirty="0"/>
              <a:t>6/10/2025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01126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918972" y="822960"/>
            <a:ext cx="15980367" cy="1698387"/>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918971" y="2573298"/>
            <a:ext cx="15980369" cy="68907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205740" y="9679504"/>
            <a:ext cx="5241471" cy="547688"/>
          </a:xfrm>
          <a:prstGeom prst="rect">
            <a:avLst/>
          </a:prstGeom>
        </p:spPr>
        <p:txBody>
          <a:bodyPr vert="horz" lIns="91440" tIns="45720" rIns="91440" bIns="45720" rtlCol="0" anchor="ctr"/>
          <a:lstStyle>
            <a:lvl1pPr algn="l">
              <a:defRPr sz="1600">
                <a:solidFill>
                  <a:schemeClr val="tx1"/>
                </a:solidFill>
              </a:defRPr>
            </a:lvl1pPr>
          </a:lstStyle>
          <a:p>
            <a:fld id="{3A332BE1-279E-4118-9FE3-7952B079A510}" type="datetimeFigureOut">
              <a:rPr lang="en-US" dirty="0"/>
              <a:t>6/10/2025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13314782" y="9679504"/>
            <a:ext cx="4208108" cy="547688"/>
          </a:xfrm>
          <a:prstGeom prst="rect">
            <a:avLst/>
          </a:prstGeom>
        </p:spPr>
        <p:txBody>
          <a:bodyPr vert="horz" lIns="91440" tIns="45720" rIns="91440" bIns="45720" rtlCol="0" anchor="ctr"/>
          <a:lstStyle>
            <a:lvl1pPr algn="r">
              <a:defRPr sz="1600">
                <a:solidFill>
                  <a:schemeClr val="tx1"/>
                </a:solidFill>
              </a:defRPr>
            </a:lvl1pPr>
          </a:lstStyle>
          <a:p>
            <a:r>
              <a:rPr lang="en-US"/>
              <a:t>
              </a:t>
            </a:r>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7448244" y="9679504"/>
            <a:ext cx="643811" cy="547688"/>
          </a:xfrm>
          <a:prstGeom prst="rect">
            <a:avLst/>
          </a:prstGeom>
        </p:spPr>
        <p:txBody>
          <a:bodyPr vert="horz" lIns="91440" tIns="45720" rIns="91440" bIns="45720" rtlCol="0" anchor="ctr"/>
          <a:lstStyle>
            <a:lvl1pPr algn="r">
              <a:defRPr sz="1600">
                <a:solidFill>
                  <a:schemeClr val="tx1"/>
                </a:solidFill>
              </a:defRPr>
            </a:lvl1pPr>
          </a:lstStyle>
          <a:p>
            <a:fld id="{CC057153-B650-4DEB-B370-79DDCFDCE934}" type="slidenum">
              <a:rPr lang="en-US" dirty="0"/>
              <a:t>‹#›</a:t>
            </a:fld>
            <a:endParaRPr lang="en-US"/>
          </a:p>
        </p:txBody>
      </p:sp>
    </p:spTree>
    <p:extLst>
      <p:ext uri="{BB962C8B-B14F-4D97-AF65-F5344CB8AC3E}">
        <p14:creationId xmlns:p14="http://schemas.microsoft.com/office/powerpoint/2010/main" val="1663598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3240" userDrawn="1">
          <p15:clr>
            <a:srgbClr val="F26B43"/>
          </p15:clr>
        </p15:guide>
        <p15:guide id="6" pos="57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F3DB376B-2D46-4388-8943-7B512EFB213E}"/>
              </a:ext>
            </a:extLst>
          </p:cNvPr>
          <p:cNvSpPr txBox="1"/>
          <p:nvPr/>
        </p:nvSpPr>
        <p:spPr>
          <a:xfrm>
            <a:off x="626211" y="2568680"/>
            <a:ext cx="12377106" cy="7048083"/>
          </a:xfrm>
          <a:prstGeom prst="rect">
            <a:avLst/>
          </a:prstGeom>
          <a:noFill/>
        </p:spPr>
        <p:txBody>
          <a:bodyPr wrap="none" lIns="91440" tIns="45720" rIns="91440" bIns="45720" rtlCol="0" anchor="t">
            <a:spAutoFit/>
          </a:bodyPr>
          <a:lstStyle/>
          <a:p>
            <a:r>
              <a:rPr lang="en-GB" sz="4400" b="1"/>
              <a:t>Annual General Meeting (AGM)</a:t>
            </a:r>
            <a:endParaRPr lang="en-US"/>
          </a:p>
          <a:p>
            <a:r>
              <a:rPr lang="en-GB" sz="4400" b="1"/>
              <a:t>Tuesday 10th June – 6:00-6:20pm</a:t>
            </a:r>
            <a:endParaRPr lang="en-GB" sz="4400" b="1">
              <a:ea typeface="Calibri"/>
              <a:cs typeface="Calibri"/>
            </a:endParaRPr>
          </a:p>
          <a:p>
            <a:endParaRPr lang="en-GB" sz="4400" b="1"/>
          </a:p>
          <a:p>
            <a:pPr marL="571500" indent="-571500">
              <a:buFont typeface="Arial"/>
              <a:buChar char="•"/>
            </a:pPr>
            <a:r>
              <a:rPr lang="en-GB" sz="4400">
                <a:ea typeface="+mn-lt"/>
                <a:cs typeface="+mn-lt"/>
              </a:rPr>
              <a:t>Trustees report</a:t>
            </a:r>
          </a:p>
          <a:p>
            <a:pPr marL="571500" indent="-571500">
              <a:buFont typeface="Arial"/>
              <a:buChar char="•"/>
            </a:pPr>
            <a:r>
              <a:rPr lang="en-GB" sz="4400">
                <a:ea typeface="+mn-lt"/>
                <a:cs typeface="+mn-lt"/>
              </a:rPr>
              <a:t>Receiving the accounts</a:t>
            </a:r>
            <a:endParaRPr lang="en-GB">
              <a:ea typeface="+mn-lt"/>
              <a:cs typeface="+mn-lt"/>
            </a:endParaRPr>
          </a:p>
          <a:p>
            <a:pPr marL="571500" indent="-571500">
              <a:buFont typeface="Arial"/>
              <a:buChar char="•"/>
            </a:pPr>
            <a:r>
              <a:rPr lang="en-GB" sz="4400">
                <a:ea typeface="+mn-lt"/>
                <a:cs typeface="+mn-lt"/>
              </a:rPr>
              <a:t>Receiving list of affiliations of the union, and </a:t>
            </a:r>
            <a:endParaRPr lang="en-GB">
              <a:ea typeface="+mn-lt"/>
              <a:cs typeface="+mn-lt"/>
            </a:endParaRPr>
          </a:p>
          <a:p>
            <a:r>
              <a:rPr lang="en-GB" sz="4400">
                <a:ea typeface="+mn-lt"/>
                <a:cs typeface="+mn-lt"/>
              </a:rPr>
              <a:t> noting donations (if any)</a:t>
            </a:r>
            <a:endParaRPr lang="en-GB">
              <a:ea typeface="+mn-lt"/>
              <a:cs typeface="+mn-lt"/>
            </a:endParaRPr>
          </a:p>
          <a:p>
            <a:pPr marL="1028700" lvl="1" indent="-571500">
              <a:buFont typeface="Courier New"/>
              <a:buChar char="o"/>
            </a:pPr>
            <a:r>
              <a:rPr lang="en-GB" sz="3600">
                <a:ea typeface="+mn-lt"/>
                <a:cs typeface="+mn-lt"/>
              </a:rPr>
              <a:t>National Union of Students (Charity)</a:t>
            </a:r>
          </a:p>
          <a:p>
            <a:pPr marL="1028700" lvl="1" indent="-571500">
              <a:buFont typeface="Courier New"/>
              <a:buChar char="o"/>
            </a:pPr>
            <a:r>
              <a:rPr lang="en-GB" sz="3600">
                <a:ea typeface="+mn-lt"/>
                <a:cs typeface="+mn-lt"/>
              </a:rPr>
              <a:t>National Union of Students (UK)</a:t>
            </a:r>
          </a:p>
          <a:p>
            <a:pPr marL="1028700" lvl="1" indent="-571500">
              <a:buFont typeface="Courier New"/>
              <a:buChar char="o"/>
            </a:pPr>
            <a:r>
              <a:rPr lang="en-GB" sz="3600">
                <a:ea typeface="+mn-lt"/>
                <a:cs typeface="+mn-lt"/>
              </a:rPr>
              <a:t>Advice UK</a:t>
            </a:r>
          </a:p>
          <a:p>
            <a:pPr marL="1028700" lvl="1" indent="-571500">
              <a:buFont typeface="Courier New"/>
              <a:buChar char="o"/>
            </a:pPr>
            <a:endParaRPr lang="en-GB" sz="3600">
              <a:ea typeface="+mn-lt"/>
              <a:cs typeface="+mn-lt"/>
            </a:endParaRPr>
          </a:p>
        </p:txBody>
      </p:sp>
      <p:pic>
        <p:nvPicPr>
          <p:cNvPr id="6" name="Picture 5" descr="A qr code on a white background&#10;&#10;AI-generated content may be incorrect.">
            <a:extLst>
              <a:ext uri="{FF2B5EF4-FFF2-40B4-BE49-F238E27FC236}">
                <a16:creationId xmlns:a16="http://schemas.microsoft.com/office/drawing/2014/main" id="{23BBC893-4F4F-FB7E-164A-8156346A36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37249" y="298164"/>
            <a:ext cx="2758315" cy="2720530"/>
          </a:xfrm>
          <a:prstGeom prst="rect">
            <a:avLst/>
          </a:prstGeom>
        </p:spPr>
      </p:pic>
      <p:sp>
        <p:nvSpPr>
          <p:cNvPr id="7" name="TextBox 6">
            <a:extLst>
              <a:ext uri="{FF2B5EF4-FFF2-40B4-BE49-F238E27FC236}">
                <a16:creationId xmlns:a16="http://schemas.microsoft.com/office/drawing/2014/main" id="{5F0D3289-8439-A1C1-19BF-F3C9881E4F44}"/>
              </a:ext>
            </a:extLst>
          </p:cNvPr>
          <p:cNvSpPr txBox="1"/>
          <p:nvPr/>
        </p:nvSpPr>
        <p:spPr>
          <a:xfrm>
            <a:off x="10011169" y="3157892"/>
            <a:ext cx="321551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4400">
                <a:solidFill>
                  <a:srgbClr val="FFFFFF"/>
                </a:solidFill>
              </a:rPr>
              <a:t>Full Agenda</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F3DB376B-2D46-4388-8943-7B512EFB213E}"/>
              </a:ext>
            </a:extLst>
          </p:cNvPr>
          <p:cNvSpPr txBox="1"/>
          <p:nvPr/>
        </p:nvSpPr>
        <p:spPr>
          <a:xfrm>
            <a:off x="1219200" y="815910"/>
            <a:ext cx="11163760" cy="8463855"/>
          </a:xfrm>
          <a:prstGeom prst="rect">
            <a:avLst/>
          </a:prstGeom>
          <a:solidFill>
            <a:schemeClr val="bg1">
              <a:alpha val="17000"/>
            </a:schemeClr>
          </a:solidFill>
        </p:spPr>
        <p:txBody>
          <a:bodyPr wrap="square" lIns="91440" tIns="45720" rIns="91440" bIns="45720" rtlCol="0" anchor="t">
            <a:spAutoFit/>
          </a:bodyPr>
          <a:lstStyle/>
          <a:p>
            <a:r>
              <a:rPr lang="en-GB" sz="3200" b="1"/>
              <a:t>Motion Submission Process</a:t>
            </a:r>
          </a:p>
          <a:p>
            <a:endParaRPr lang="en-GB" sz="3200"/>
          </a:p>
          <a:p>
            <a:pPr marL="571500" indent="-571500">
              <a:buFont typeface="Arial" panose="020B0604020202020204" pitchFamily="34" charset="0"/>
              <a:buChar char="•"/>
            </a:pPr>
            <a:r>
              <a:rPr lang="en-GB" sz="3200" b="1"/>
              <a:t>Pre-Submission Requirements:</a:t>
            </a:r>
          </a:p>
          <a:p>
            <a:pPr marL="1028700" lvl="1" indent="-571500">
              <a:buFont typeface="Arial" panose="020B0604020202020204" pitchFamily="34" charset="0"/>
              <a:buChar char="•"/>
            </a:pPr>
            <a:r>
              <a:rPr lang="en-GB" sz="3200"/>
              <a:t>Motions must have been passed by a Common Room or </a:t>
            </a:r>
            <a:r>
              <a:rPr lang="en-GB" sz="3200" err="1"/>
              <a:t>RepCom</a:t>
            </a:r>
            <a:r>
              <a:rPr lang="en-GB" sz="3200"/>
              <a:t> OR</a:t>
            </a:r>
          </a:p>
          <a:p>
            <a:pPr marL="1028700" lvl="1" indent="-571500">
              <a:buFont typeface="Arial" panose="020B0604020202020204" pitchFamily="34" charset="0"/>
              <a:buChar char="•"/>
            </a:pPr>
            <a:r>
              <a:rPr lang="en-GB" sz="3200"/>
              <a:t>Proposed by a CR President &amp; seconded by 4 others OR</a:t>
            </a:r>
          </a:p>
          <a:p>
            <a:pPr marL="1028700" lvl="1" indent="-571500">
              <a:buFont typeface="Arial" panose="020B0604020202020204" pitchFamily="34" charset="0"/>
              <a:buChar char="•"/>
            </a:pPr>
            <a:r>
              <a:rPr lang="en-GB" sz="3200"/>
              <a:t>Proposed by an Officer of the SU &amp; seconded by 2 others</a:t>
            </a:r>
          </a:p>
          <a:p>
            <a:pPr marL="571500" indent="-571500">
              <a:buFont typeface="Arial" panose="020B0604020202020204" pitchFamily="34" charset="0"/>
              <a:buChar char="•"/>
            </a:pPr>
            <a:r>
              <a:rPr lang="en-GB" sz="3200" b="1"/>
              <a:t>Submission Requirements:</a:t>
            </a:r>
          </a:p>
          <a:p>
            <a:pPr marL="1028700" lvl="1" indent="-571500">
              <a:buFont typeface="Arial" panose="020B0604020202020204" pitchFamily="34" charset="0"/>
              <a:buChar char="•"/>
            </a:pPr>
            <a:r>
              <a:rPr lang="en-GB" sz="3200"/>
              <a:t>Initial risk assessment</a:t>
            </a:r>
          </a:p>
          <a:p>
            <a:pPr marL="1028700" lvl="1" indent="-571500">
              <a:buFont typeface="Arial" panose="020B0604020202020204" pitchFamily="34" charset="0"/>
              <a:buChar char="•"/>
            </a:pPr>
            <a:r>
              <a:rPr lang="en-GB" sz="3200"/>
              <a:t>Equality Impact Assessment</a:t>
            </a:r>
          </a:p>
          <a:p>
            <a:pPr marL="1485900" lvl="2" indent="-571500">
              <a:buFont typeface="Arial" panose="020B0604020202020204" pitchFamily="34" charset="0"/>
              <a:buChar char="•"/>
            </a:pPr>
            <a:r>
              <a:rPr lang="en-GB" sz="3200"/>
              <a:t>Work with a </a:t>
            </a:r>
            <a:r>
              <a:rPr lang="en-GB" sz="3200" err="1"/>
              <a:t>RepCom</a:t>
            </a:r>
            <a:r>
              <a:rPr lang="en-GB" sz="3200"/>
              <a:t> to fill it in, ask for help</a:t>
            </a:r>
          </a:p>
          <a:p>
            <a:pPr marL="571500" indent="-571500">
              <a:buFont typeface="Arial" panose="020B0604020202020204" pitchFamily="34" charset="0"/>
              <a:buChar char="•"/>
            </a:pPr>
            <a:r>
              <a:rPr lang="en-GB" sz="3200" b="1"/>
              <a:t>Board Involvement:</a:t>
            </a:r>
          </a:p>
          <a:p>
            <a:pPr marL="1028700" lvl="1" indent="-571500">
              <a:buFont typeface="Arial" panose="020B0604020202020204" pitchFamily="34" charset="0"/>
              <a:buChar char="•"/>
            </a:pPr>
            <a:r>
              <a:rPr lang="en-GB" sz="3200"/>
              <a:t>Further risk assessment – may involve some amendments/conversations</a:t>
            </a:r>
          </a:p>
          <a:p>
            <a:pPr marL="1028700" lvl="1" indent="-571500">
              <a:buFont typeface="Arial" panose="020B0604020202020204" pitchFamily="34" charset="0"/>
              <a:buChar char="•"/>
            </a:pPr>
            <a:r>
              <a:rPr lang="en-GB" sz="3200"/>
              <a:t>If irreconcilable, conversation will happen at CCR</a:t>
            </a:r>
          </a:p>
        </p:txBody>
      </p:sp>
    </p:spTree>
    <p:extLst>
      <p:ext uri="{BB962C8B-B14F-4D97-AF65-F5344CB8AC3E}">
        <p14:creationId xmlns:p14="http://schemas.microsoft.com/office/powerpoint/2010/main" val="3039646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F3DB376B-2D46-4388-8943-7B512EFB213E}"/>
              </a:ext>
            </a:extLst>
          </p:cNvPr>
          <p:cNvSpPr txBox="1"/>
          <p:nvPr/>
        </p:nvSpPr>
        <p:spPr>
          <a:xfrm>
            <a:off x="1219200" y="815910"/>
            <a:ext cx="11811000" cy="7940635"/>
          </a:xfrm>
          <a:prstGeom prst="rect">
            <a:avLst/>
          </a:prstGeom>
          <a:solidFill>
            <a:schemeClr val="bg1">
              <a:alpha val="17000"/>
            </a:schemeClr>
          </a:solidFill>
        </p:spPr>
        <p:txBody>
          <a:bodyPr wrap="square" lIns="91440" tIns="45720" rIns="91440" bIns="45720" rtlCol="0" anchor="t">
            <a:spAutoFit/>
          </a:bodyPr>
          <a:lstStyle/>
          <a:p>
            <a:r>
              <a:rPr lang="en-GB" sz="3400" b="1"/>
              <a:t>Agenda Explained:</a:t>
            </a:r>
          </a:p>
          <a:p>
            <a:endParaRPr lang="en-GB" sz="3400" b="1"/>
          </a:p>
          <a:p>
            <a:pPr marL="571500" indent="-571500">
              <a:buFont typeface="Arial" panose="020B0604020202020204" pitchFamily="34" charset="0"/>
              <a:buChar char="•"/>
            </a:pPr>
            <a:r>
              <a:rPr lang="en-GB" sz="3400" b="1"/>
              <a:t>Conference Policy </a:t>
            </a:r>
            <a:r>
              <a:rPr lang="en-GB" sz="3400"/>
              <a:t>– sets a position but doesn’t ask the SU to do anything (known as a corporate position)</a:t>
            </a:r>
            <a:endParaRPr lang="en-GB" sz="3400">
              <a:ea typeface="Calibri"/>
              <a:cs typeface="Calibri"/>
            </a:endParaRPr>
          </a:p>
          <a:p>
            <a:endParaRPr lang="en-GB" sz="3400"/>
          </a:p>
          <a:p>
            <a:pPr marL="571500" indent="-571500">
              <a:buFont typeface="Arial" panose="020B0604020202020204" pitchFamily="34" charset="0"/>
              <a:buChar char="•"/>
            </a:pPr>
            <a:r>
              <a:rPr lang="en-GB" sz="3400" b="1"/>
              <a:t>Conference Mandate – </a:t>
            </a:r>
            <a:r>
              <a:rPr lang="en-GB" sz="3400"/>
              <a:t>sets a position and asks the SU to expend resources (must be students as students)</a:t>
            </a:r>
            <a:endParaRPr lang="en-GB" sz="3400">
              <a:ea typeface="Calibri"/>
              <a:cs typeface="Calibri"/>
            </a:endParaRPr>
          </a:p>
          <a:p>
            <a:endParaRPr lang="en-GB" sz="3400"/>
          </a:p>
          <a:p>
            <a:pPr marL="571500" indent="-571500">
              <a:buFont typeface="Arial" panose="020B0604020202020204" pitchFamily="34" charset="0"/>
              <a:buChar char="•"/>
            </a:pPr>
            <a:r>
              <a:rPr lang="en-GB" sz="3400" b="1"/>
              <a:t>Below the Line – I</a:t>
            </a:r>
            <a:r>
              <a:rPr lang="en-GB" sz="3400"/>
              <a:t>t's on the agenda, you might vote on it, but it's been deemed not necessary to host a debate about it. This might include </a:t>
            </a:r>
            <a:r>
              <a:rPr lang="en-GB" sz="3400" err="1"/>
              <a:t>RepCom</a:t>
            </a:r>
            <a:r>
              <a:rPr lang="en-GB" sz="3400"/>
              <a:t> decisions or simple motions. You can request that these be brought above the line by speaking to the Chair ahead of the meeting.</a:t>
            </a:r>
            <a:endParaRPr lang="en-GB" sz="3400">
              <a:ea typeface="Calibri"/>
              <a:cs typeface="Calibri"/>
            </a:endParaRPr>
          </a:p>
        </p:txBody>
      </p:sp>
    </p:spTree>
    <p:extLst>
      <p:ext uri="{BB962C8B-B14F-4D97-AF65-F5344CB8AC3E}">
        <p14:creationId xmlns:p14="http://schemas.microsoft.com/office/powerpoint/2010/main" val="242448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4B3A2B02-93CE-4F66-AE75-0749A382AA69}"/>
              </a:ext>
            </a:extLst>
          </p:cNvPr>
          <p:cNvSpPr txBox="1"/>
          <p:nvPr/>
        </p:nvSpPr>
        <p:spPr>
          <a:xfrm>
            <a:off x="1295400" y="1562100"/>
            <a:ext cx="11353800" cy="2123658"/>
          </a:xfrm>
          <a:prstGeom prst="rect">
            <a:avLst/>
          </a:prstGeom>
          <a:noFill/>
        </p:spPr>
        <p:txBody>
          <a:bodyPr wrap="square" lIns="91440" tIns="45720" rIns="91440" bIns="45720" rtlCol="0" anchor="t">
            <a:spAutoFit/>
          </a:bodyPr>
          <a:lstStyle/>
          <a:p>
            <a:pPr lvl="1"/>
            <a:r>
              <a:rPr lang="en-GB" sz="4400" b="1"/>
              <a:t>Agenda: </a:t>
            </a:r>
            <a:r>
              <a:rPr lang="en-GB" sz="4400"/>
              <a:t>oxfordSU.org/CCR</a:t>
            </a:r>
          </a:p>
          <a:p>
            <a:pPr lvl="1"/>
            <a:endParaRPr lang="en-GB" sz="4400"/>
          </a:p>
          <a:p>
            <a:pPr lvl="1"/>
            <a:endParaRPr lang="en-GB" sz="4400"/>
          </a:p>
        </p:txBody>
      </p:sp>
      <p:pic>
        <p:nvPicPr>
          <p:cNvPr id="6" name="Picture 5">
            <a:extLst>
              <a:ext uri="{FF2B5EF4-FFF2-40B4-BE49-F238E27FC236}">
                <a16:creationId xmlns:a16="http://schemas.microsoft.com/office/drawing/2014/main" id="{90A19C0E-56FC-4B69-9267-630A25B6AD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1200" y="2980908"/>
            <a:ext cx="5715000" cy="5715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4B3A2B02-93CE-4F66-AE75-0749A382AA69}"/>
              </a:ext>
            </a:extLst>
          </p:cNvPr>
          <p:cNvSpPr txBox="1"/>
          <p:nvPr/>
        </p:nvSpPr>
        <p:spPr>
          <a:xfrm>
            <a:off x="1333500" y="865909"/>
            <a:ext cx="11353800" cy="1446550"/>
          </a:xfrm>
          <a:prstGeom prst="rect">
            <a:avLst/>
          </a:prstGeom>
          <a:noFill/>
        </p:spPr>
        <p:txBody>
          <a:bodyPr wrap="square" lIns="91440" tIns="45720" rIns="91440" bIns="45720" rtlCol="0" anchor="t">
            <a:spAutoFit/>
          </a:bodyPr>
          <a:lstStyle/>
          <a:p>
            <a:pPr lvl="1"/>
            <a:endParaRPr lang="en-GB" sz="4400"/>
          </a:p>
          <a:p>
            <a:pPr lvl="1"/>
            <a:r>
              <a:rPr lang="en-GB" sz="4400" b="1"/>
              <a:t>Voting: </a:t>
            </a:r>
            <a:r>
              <a:rPr lang="en-GB" sz="4400"/>
              <a:t>oxfordsu.org/</a:t>
            </a:r>
            <a:r>
              <a:rPr lang="en-GB" sz="4400" err="1"/>
              <a:t>ccrvoting</a:t>
            </a:r>
            <a:endParaRPr lang="en-GB" sz="4400"/>
          </a:p>
        </p:txBody>
      </p:sp>
      <p:pic>
        <p:nvPicPr>
          <p:cNvPr id="7" name="Picture 6">
            <a:extLst>
              <a:ext uri="{FF2B5EF4-FFF2-40B4-BE49-F238E27FC236}">
                <a16:creationId xmlns:a16="http://schemas.microsoft.com/office/drawing/2014/main" id="{3FDBC800-DD4A-444A-B08A-D68A00F55F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100" y="2847109"/>
            <a:ext cx="5638800" cy="5638800"/>
          </a:xfrm>
          <a:prstGeom prst="rect">
            <a:avLst/>
          </a:prstGeom>
        </p:spPr>
      </p:pic>
    </p:spTree>
    <p:extLst>
      <p:ext uri="{BB962C8B-B14F-4D97-AF65-F5344CB8AC3E}">
        <p14:creationId xmlns:p14="http://schemas.microsoft.com/office/powerpoint/2010/main" val="4136301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6726C-0213-3EC6-F7B3-8DED3BD4D1C1}"/>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C3FE6A07-D62C-03B3-1C3C-0717801A1DC6}"/>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a:extLst>
              <a:ext uri="{FF2B5EF4-FFF2-40B4-BE49-F238E27FC236}">
                <a16:creationId xmlns:a16="http://schemas.microsoft.com/office/drawing/2014/main" id="{2A8B6158-3E98-9615-1892-082B65E64089}"/>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DA06852C-81D4-1AA6-82C8-9792A166625D}"/>
              </a:ext>
            </a:extLst>
          </p:cNvPr>
          <p:cNvSpPr txBox="1"/>
          <p:nvPr/>
        </p:nvSpPr>
        <p:spPr>
          <a:xfrm>
            <a:off x="1295400" y="1562100"/>
            <a:ext cx="12689468" cy="3477875"/>
          </a:xfrm>
          <a:prstGeom prst="rect">
            <a:avLst/>
          </a:prstGeom>
          <a:noFill/>
        </p:spPr>
        <p:txBody>
          <a:bodyPr wrap="square" lIns="91440" tIns="45720" rIns="91440" bIns="45720" rtlCol="0" anchor="t">
            <a:spAutoFit/>
          </a:bodyPr>
          <a:lstStyle/>
          <a:p>
            <a:r>
              <a:rPr lang="en-GB" sz="4400" b="1">
                <a:ea typeface="Calibri"/>
                <a:cs typeface="Calibri"/>
              </a:rPr>
              <a:t>Annual General Meeting - Trustees Report &amp; Accounts</a:t>
            </a:r>
            <a:endParaRPr lang="en-US">
              <a:ea typeface="Calibri"/>
              <a:cs typeface="Calibri"/>
            </a:endParaRPr>
          </a:p>
          <a:p>
            <a:pPr marL="571500" indent="-571500">
              <a:buFont typeface="Arial"/>
              <a:buChar char="•"/>
            </a:pPr>
            <a:endParaRPr lang="en-GB" sz="4400">
              <a:ea typeface="Calibri"/>
              <a:cs typeface="Calibri"/>
            </a:endParaRPr>
          </a:p>
          <a:p>
            <a:pPr marL="571500" indent="-571500">
              <a:buFont typeface="Arial"/>
              <a:buChar char="•"/>
            </a:pPr>
            <a:endParaRPr lang="en-GB" sz="4400">
              <a:ea typeface="Calibri"/>
              <a:cs typeface="Calibri"/>
            </a:endParaRPr>
          </a:p>
          <a:p>
            <a:pPr marL="571500" indent="-571500">
              <a:buFont typeface="Arial" panose="020B0604020202020204" pitchFamily="34" charset="0"/>
              <a:buChar char="•"/>
            </a:pPr>
            <a:endParaRPr lang="en-GB" sz="4400" b="1">
              <a:ea typeface="Calibri"/>
              <a:cs typeface="Calibri"/>
            </a:endParaRPr>
          </a:p>
        </p:txBody>
      </p:sp>
      <p:pic>
        <p:nvPicPr>
          <p:cNvPr id="5" name="Picture 4" descr="A qr code with black squares&#10;&#10;AI-generated content may be incorrect.">
            <a:extLst>
              <a:ext uri="{FF2B5EF4-FFF2-40B4-BE49-F238E27FC236}">
                <a16:creationId xmlns:a16="http://schemas.microsoft.com/office/drawing/2014/main" id="{4E87ED68-C7AA-4FCA-3729-7EF18CFAB473}"/>
              </a:ext>
            </a:extLst>
          </p:cNvPr>
          <p:cNvPicPr>
            <a:picLocks noChangeAspect="1"/>
          </p:cNvPicPr>
          <p:nvPr/>
        </p:nvPicPr>
        <p:blipFill>
          <a:blip r:embed="rId4"/>
          <a:stretch>
            <a:fillRect/>
          </a:stretch>
        </p:blipFill>
        <p:spPr>
          <a:xfrm>
            <a:off x="4577195" y="2965738"/>
            <a:ext cx="5279449" cy="5357381"/>
          </a:xfrm>
          <a:prstGeom prst="rect">
            <a:avLst/>
          </a:prstGeom>
        </p:spPr>
      </p:pic>
      <p:sp>
        <p:nvSpPr>
          <p:cNvPr id="6" name="TextBox 5">
            <a:extLst>
              <a:ext uri="{FF2B5EF4-FFF2-40B4-BE49-F238E27FC236}">
                <a16:creationId xmlns:a16="http://schemas.microsoft.com/office/drawing/2014/main" id="{FF3F35E6-4B90-9815-0848-EBF6AFC6E2AE}"/>
              </a:ext>
            </a:extLst>
          </p:cNvPr>
          <p:cNvSpPr txBox="1"/>
          <p:nvPr/>
        </p:nvSpPr>
        <p:spPr>
          <a:xfrm>
            <a:off x="3655002" y="8558473"/>
            <a:ext cx="7120370" cy="8515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2850"/>
              </a:lnSpc>
            </a:pPr>
            <a:r>
              <a:rPr lang="en-GB" sz="3200">
                <a:cs typeface="Arial"/>
              </a:rPr>
              <a:t>Direct link to Charity Commission Report and Accounts</a:t>
            </a:r>
            <a:endParaRPr lang="en-US">
              <a:ea typeface="Calibri"/>
              <a:cs typeface="Calibri"/>
            </a:endParaRPr>
          </a:p>
        </p:txBody>
      </p:sp>
    </p:spTree>
    <p:extLst>
      <p:ext uri="{BB962C8B-B14F-4D97-AF65-F5344CB8AC3E}">
        <p14:creationId xmlns:p14="http://schemas.microsoft.com/office/powerpoint/2010/main" val="366295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95366-8364-93B2-151A-712CF23F6207}"/>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D355BE7-B922-BD36-4302-07C16704714A}"/>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3"/>
            <a:stretch>
              <a:fillRect/>
            </a:stretch>
          </a:blipFill>
        </p:spPr>
      </p:sp>
      <p:sp>
        <p:nvSpPr>
          <p:cNvPr id="3" name="Freeform 3">
            <a:extLst>
              <a:ext uri="{FF2B5EF4-FFF2-40B4-BE49-F238E27FC236}">
                <a16:creationId xmlns:a16="http://schemas.microsoft.com/office/drawing/2014/main" id="{F71308DC-75B8-AE3E-7E39-A05B9E561D56}"/>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4"/>
            <a:stretch>
              <a:fillRect/>
            </a:stretch>
          </a:blipFill>
        </p:spPr>
      </p:sp>
      <p:sp>
        <p:nvSpPr>
          <p:cNvPr id="4" name="TextBox 3">
            <a:extLst>
              <a:ext uri="{FF2B5EF4-FFF2-40B4-BE49-F238E27FC236}">
                <a16:creationId xmlns:a16="http://schemas.microsoft.com/office/drawing/2014/main" id="{8E4A2A69-CD48-7388-52A0-60BD77947C78}"/>
              </a:ext>
            </a:extLst>
          </p:cNvPr>
          <p:cNvSpPr txBox="1"/>
          <p:nvPr/>
        </p:nvSpPr>
        <p:spPr>
          <a:xfrm>
            <a:off x="1295400" y="1031009"/>
            <a:ext cx="12689468" cy="769441"/>
          </a:xfrm>
          <a:prstGeom prst="rect">
            <a:avLst/>
          </a:prstGeom>
          <a:noFill/>
        </p:spPr>
        <p:txBody>
          <a:bodyPr wrap="square" lIns="91440" tIns="45720" rIns="91440" bIns="45720" rtlCol="0" anchor="t">
            <a:spAutoFit/>
          </a:bodyPr>
          <a:lstStyle/>
          <a:p>
            <a:r>
              <a:rPr lang="en-GB" sz="4400" b="1">
                <a:solidFill>
                  <a:schemeClr val="bg1"/>
                </a:solidFill>
              </a:rPr>
              <a:t>Annual General Meeting - Trustees</a:t>
            </a:r>
            <a:r>
              <a:rPr lang="en-GB" sz="4400" b="1">
                <a:solidFill>
                  <a:schemeClr val="bg1"/>
                </a:solidFill>
                <a:ea typeface="+mn-lt"/>
                <a:cs typeface="+mn-lt"/>
              </a:rPr>
              <a:t> Report &amp; Accounts</a:t>
            </a:r>
          </a:p>
        </p:txBody>
      </p:sp>
      <p:sp>
        <p:nvSpPr>
          <p:cNvPr id="6" name="TextBox 5">
            <a:extLst>
              <a:ext uri="{FF2B5EF4-FFF2-40B4-BE49-F238E27FC236}">
                <a16:creationId xmlns:a16="http://schemas.microsoft.com/office/drawing/2014/main" id="{D9B21EF2-B536-5545-AD60-CEA2D1DBBC21}"/>
              </a:ext>
            </a:extLst>
          </p:cNvPr>
          <p:cNvSpPr txBox="1"/>
          <p:nvPr/>
        </p:nvSpPr>
        <p:spPr>
          <a:xfrm>
            <a:off x="1033749" y="573830"/>
            <a:ext cx="12242511" cy="91409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800">
                <a:ea typeface="+mn-lt"/>
                <a:cs typeface="+mn-lt"/>
              </a:rPr>
              <a:t>Following the SU Review in October 2023, decision to put the SU into a period of transformation in February 2024 to transform how we serve students</a:t>
            </a:r>
            <a:br>
              <a:rPr lang="en-GB" sz="2800">
                <a:ea typeface="+mn-lt"/>
                <a:cs typeface="+mn-lt"/>
              </a:rPr>
            </a:br>
            <a:endParaRPr lang="en-US" sz="2800">
              <a:ea typeface="+mn-lt"/>
              <a:cs typeface="+mn-lt"/>
            </a:endParaRPr>
          </a:p>
          <a:p>
            <a:pPr marL="285750" indent="-285750">
              <a:buFont typeface="Arial"/>
              <a:buChar char="•"/>
            </a:pPr>
            <a:r>
              <a:rPr lang="en-GB" sz="2800">
                <a:ea typeface="+mn-lt"/>
                <a:cs typeface="+mn-lt"/>
              </a:rPr>
              <a:t>In 2023/24, six elected student officers serviced over 150 different university and college committees representing students</a:t>
            </a:r>
            <a:br>
              <a:rPr lang="en-GB" sz="2800">
                <a:ea typeface="+mn-lt"/>
                <a:cs typeface="+mn-lt"/>
              </a:rPr>
            </a:br>
            <a:endParaRPr lang="en-GB" sz="2800">
              <a:ea typeface="+mn-lt"/>
              <a:cs typeface="+mn-lt"/>
            </a:endParaRPr>
          </a:p>
          <a:p>
            <a:pPr marL="285750" indent="-285750">
              <a:buFont typeface="Arial"/>
              <a:buChar char="•"/>
            </a:pPr>
            <a:r>
              <a:rPr lang="en-GB" sz="2800">
                <a:ea typeface="+mn-lt"/>
                <a:cs typeface="+mn-lt"/>
              </a:rPr>
              <a:t>Consultation and delivery of the APP student submission</a:t>
            </a:r>
            <a:br>
              <a:rPr lang="en-GB" sz="2800">
                <a:ea typeface="+mn-lt"/>
                <a:cs typeface="+mn-lt"/>
              </a:rPr>
            </a:br>
            <a:endParaRPr lang="en-GB" sz="2800">
              <a:ea typeface="+mn-lt"/>
              <a:cs typeface="+mn-lt"/>
            </a:endParaRPr>
          </a:p>
          <a:p>
            <a:pPr marL="285750" indent="-285750">
              <a:buFont typeface="Arial"/>
              <a:buChar char="•"/>
            </a:pPr>
            <a:r>
              <a:rPr lang="en-GB" sz="2800">
                <a:ea typeface="+mn-lt"/>
                <a:cs typeface="+mn-lt"/>
              </a:rPr>
              <a:t>Ran successful elections with over 4,000 students voting</a:t>
            </a:r>
            <a:br>
              <a:rPr lang="en-GB" sz="2800">
                <a:ea typeface="+mn-lt"/>
                <a:cs typeface="+mn-lt"/>
              </a:rPr>
            </a:br>
            <a:endParaRPr lang="en-GB" sz="2800">
              <a:ea typeface="+mn-lt"/>
              <a:cs typeface="+mn-lt"/>
            </a:endParaRPr>
          </a:p>
          <a:p>
            <a:pPr marL="285750" indent="-285750">
              <a:buFont typeface="Arial"/>
              <a:buChar char="•"/>
            </a:pPr>
            <a:r>
              <a:rPr lang="en-GB" sz="2800">
                <a:ea typeface="+mn-lt"/>
                <a:cs typeface="+mn-lt"/>
              </a:rPr>
              <a:t>Hosted freshers' fair welcoming more than 12,000 students</a:t>
            </a:r>
            <a:br>
              <a:rPr lang="en-GB" sz="2800">
                <a:ea typeface="+mn-lt"/>
                <a:cs typeface="+mn-lt"/>
              </a:rPr>
            </a:br>
            <a:endParaRPr lang="en-GB" sz="2800">
              <a:ea typeface="+mn-lt"/>
              <a:cs typeface="+mn-lt"/>
            </a:endParaRPr>
          </a:p>
          <a:p>
            <a:pPr marL="285750" indent="-285750">
              <a:buFont typeface="Arial"/>
              <a:buChar char="•"/>
            </a:pPr>
            <a:r>
              <a:rPr lang="en-GB" sz="2800">
                <a:ea typeface="+mn-lt"/>
                <a:cs typeface="+mn-lt"/>
              </a:rPr>
              <a:t>Provided advice and support to 400+ students on academic, welfare and other issues</a:t>
            </a:r>
            <a:br>
              <a:rPr lang="en-GB" sz="2800">
                <a:ea typeface="+mn-lt"/>
                <a:cs typeface="+mn-lt"/>
              </a:rPr>
            </a:br>
            <a:endParaRPr lang="en-GB" sz="2800">
              <a:ea typeface="+mn-lt"/>
              <a:cs typeface="+mn-lt"/>
            </a:endParaRPr>
          </a:p>
          <a:p>
            <a:pPr marL="285750" indent="-285750">
              <a:buFont typeface="Arial"/>
              <a:buChar char="•"/>
            </a:pPr>
            <a:r>
              <a:rPr lang="en-GB" sz="2800">
                <a:ea typeface="+mn-lt"/>
                <a:cs typeface="+mn-lt"/>
              </a:rPr>
              <a:t>Supported various student campaigns and activities throughout the year</a:t>
            </a:r>
          </a:p>
          <a:p>
            <a:endParaRPr lang="en-GB" sz="2800">
              <a:ea typeface="Calibri"/>
              <a:cs typeface="Calibri"/>
            </a:endParaRPr>
          </a:p>
          <a:p>
            <a:pPr marL="285750" indent="-285750">
              <a:buFont typeface="Arial"/>
              <a:buChar char="•"/>
            </a:pPr>
            <a:r>
              <a:rPr lang="en-GB" sz="2800">
                <a:ea typeface="Calibri"/>
                <a:cs typeface="Calibri"/>
              </a:rPr>
              <a:t>Staff review and restructure </a:t>
            </a:r>
          </a:p>
          <a:p>
            <a:endParaRPr lang="en-GB" sz="2800">
              <a:ea typeface="Calibri"/>
              <a:cs typeface="Calibri"/>
            </a:endParaRPr>
          </a:p>
        </p:txBody>
      </p:sp>
    </p:spTree>
    <p:extLst>
      <p:ext uri="{BB962C8B-B14F-4D97-AF65-F5344CB8AC3E}">
        <p14:creationId xmlns:p14="http://schemas.microsoft.com/office/powerpoint/2010/main" val="299201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D03A1-E43B-8533-4E76-687E5BC3CAF2}"/>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A5F2A403-CB09-DF6D-50F6-63E5AD81DF53}"/>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3"/>
            <a:stretch>
              <a:fillRect/>
            </a:stretch>
          </a:blipFill>
        </p:spPr>
      </p:sp>
      <p:sp>
        <p:nvSpPr>
          <p:cNvPr id="3" name="Freeform 3">
            <a:extLst>
              <a:ext uri="{FF2B5EF4-FFF2-40B4-BE49-F238E27FC236}">
                <a16:creationId xmlns:a16="http://schemas.microsoft.com/office/drawing/2014/main" id="{64E73B65-B621-EF8D-DC02-11557A9851F8}"/>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4"/>
            <a:stretch>
              <a:fillRect/>
            </a:stretch>
          </a:blipFill>
        </p:spPr>
      </p:sp>
      <p:sp>
        <p:nvSpPr>
          <p:cNvPr id="4" name="TextBox 3">
            <a:extLst>
              <a:ext uri="{FF2B5EF4-FFF2-40B4-BE49-F238E27FC236}">
                <a16:creationId xmlns:a16="http://schemas.microsoft.com/office/drawing/2014/main" id="{F328516A-3CA1-FB77-F446-3F4D61CA3BEE}"/>
              </a:ext>
            </a:extLst>
          </p:cNvPr>
          <p:cNvSpPr txBox="1"/>
          <p:nvPr/>
        </p:nvSpPr>
        <p:spPr>
          <a:xfrm>
            <a:off x="1295400" y="1031009"/>
            <a:ext cx="12689468" cy="769441"/>
          </a:xfrm>
          <a:prstGeom prst="rect">
            <a:avLst/>
          </a:prstGeom>
          <a:noFill/>
        </p:spPr>
        <p:txBody>
          <a:bodyPr wrap="square" lIns="91440" tIns="45720" rIns="91440" bIns="45720" rtlCol="0" anchor="t">
            <a:spAutoFit/>
          </a:bodyPr>
          <a:lstStyle/>
          <a:p>
            <a:r>
              <a:rPr lang="en-GB" sz="4400" b="1">
                <a:solidFill>
                  <a:schemeClr val="bg1"/>
                </a:solidFill>
              </a:rPr>
              <a:t>Annual General Meeting - Trustees</a:t>
            </a:r>
            <a:r>
              <a:rPr lang="en-GB" sz="4400" b="1">
                <a:solidFill>
                  <a:schemeClr val="bg1"/>
                </a:solidFill>
                <a:ea typeface="+mn-lt"/>
                <a:cs typeface="+mn-lt"/>
              </a:rPr>
              <a:t> Report &amp; Accounts</a:t>
            </a:r>
            <a:endParaRPr lang="en-US">
              <a:solidFill>
                <a:schemeClr val="bg1"/>
              </a:solidFill>
            </a:endParaRPr>
          </a:p>
        </p:txBody>
      </p:sp>
      <p:sp>
        <p:nvSpPr>
          <p:cNvPr id="6" name="TextBox 5">
            <a:extLst>
              <a:ext uri="{FF2B5EF4-FFF2-40B4-BE49-F238E27FC236}">
                <a16:creationId xmlns:a16="http://schemas.microsoft.com/office/drawing/2014/main" id="{FC38ABE7-D869-AB4D-93F0-D2EB31EF7A9C}"/>
              </a:ext>
            </a:extLst>
          </p:cNvPr>
          <p:cNvSpPr txBox="1"/>
          <p:nvPr/>
        </p:nvSpPr>
        <p:spPr>
          <a:xfrm>
            <a:off x="1295400" y="1215966"/>
            <a:ext cx="11572875" cy="78483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GB" sz="2800">
                <a:ea typeface="+mn-lt"/>
                <a:cs typeface="+mn-lt"/>
              </a:rPr>
              <a:t>Following a period of organisational analysis, both current and historical, 7 key themes were established to support the transformation framework </a:t>
            </a:r>
            <a:br>
              <a:rPr lang="en-GB" sz="2800">
                <a:ea typeface="+mn-lt"/>
                <a:cs typeface="+mn-lt"/>
              </a:rPr>
            </a:br>
            <a:endParaRPr lang="en-US" sz="2800">
              <a:ea typeface="+mn-lt"/>
              <a:cs typeface="+mn-lt"/>
            </a:endParaRPr>
          </a:p>
          <a:p>
            <a:pPr marL="457200" indent="-457200">
              <a:buFont typeface="Arial"/>
              <a:buChar char="•"/>
            </a:pPr>
            <a:r>
              <a:rPr lang="en-GB" sz="2800">
                <a:ea typeface="+mn-lt"/>
                <a:cs typeface="+mn-lt"/>
              </a:rPr>
              <a:t>Agreed 37 specific recommendations approved by SU Trustee Board, providing a road map for transformation </a:t>
            </a:r>
            <a:br>
              <a:rPr lang="en-GB" sz="2800">
                <a:ea typeface="+mn-lt"/>
                <a:cs typeface="+mn-lt"/>
              </a:rPr>
            </a:br>
            <a:endParaRPr lang="en-GB" sz="2800">
              <a:ea typeface="+mn-lt"/>
              <a:cs typeface="+mn-lt"/>
            </a:endParaRPr>
          </a:p>
          <a:p>
            <a:pPr marL="457200" indent="-457200">
              <a:buFont typeface="Arial"/>
              <a:buChar char="•"/>
            </a:pPr>
            <a:r>
              <a:rPr lang="en-GB" sz="2800">
                <a:ea typeface="+mn-lt"/>
                <a:cs typeface="+mn-lt"/>
              </a:rPr>
              <a:t>Prioritised Officer support, training and development</a:t>
            </a:r>
            <a:br>
              <a:rPr lang="en-GB" sz="2800">
                <a:ea typeface="+mn-lt"/>
                <a:cs typeface="+mn-lt"/>
              </a:rPr>
            </a:br>
            <a:endParaRPr lang="en-GB" sz="2800">
              <a:ea typeface="+mn-lt"/>
              <a:cs typeface="+mn-lt"/>
            </a:endParaRPr>
          </a:p>
          <a:p>
            <a:pPr marL="457200" indent="-457200">
              <a:buFont typeface="Arial"/>
              <a:buChar char="•"/>
            </a:pPr>
            <a:r>
              <a:rPr lang="en-GB" sz="2800">
                <a:ea typeface="+mn-lt"/>
                <a:cs typeface="+mn-lt"/>
              </a:rPr>
              <a:t>Committed to representing students more effectively on academic and student life matters – creating a primary purpose focused organisation</a:t>
            </a:r>
            <a:br>
              <a:rPr lang="en-GB" sz="2800">
                <a:ea typeface="+mn-lt"/>
                <a:cs typeface="+mn-lt"/>
              </a:rPr>
            </a:br>
            <a:endParaRPr lang="en-GB" sz="2800">
              <a:ea typeface="+mn-lt"/>
              <a:cs typeface="+mn-lt"/>
            </a:endParaRPr>
          </a:p>
          <a:p>
            <a:pPr marL="457200" indent="-457200">
              <a:buFont typeface="Arial"/>
              <a:buChar char="•"/>
            </a:pPr>
            <a:r>
              <a:rPr lang="en-GB" sz="2800">
                <a:ea typeface="+mn-lt"/>
                <a:cs typeface="+mn-lt"/>
              </a:rPr>
              <a:t>Refocus on ensuring we provide high-quality services that create impact – reviewed what we were doing and why</a:t>
            </a:r>
          </a:p>
          <a:p>
            <a:endParaRPr lang="en-GB" sz="2800">
              <a:ea typeface="+mn-lt"/>
              <a:cs typeface="+mn-lt"/>
            </a:endParaRPr>
          </a:p>
          <a:p>
            <a:pPr marL="457200" indent="-457200">
              <a:buFont typeface="Arial"/>
              <a:buChar char="•"/>
            </a:pPr>
            <a:r>
              <a:rPr lang="en-GB" sz="2800">
                <a:ea typeface="+mn-lt"/>
                <a:cs typeface="+mn-lt"/>
              </a:rPr>
              <a:t>Focused on building better stakeholder relationships across the collegiate University to improve representative legitimacy</a:t>
            </a:r>
          </a:p>
        </p:txBody>
      </p:sp>
    </p:spTree>
    <p:extLst>
      <p:ext uri="{BB962C8B-B14F-4D97-AF65-F5344CB8AC3E}">
        <p14:creationId xmlns:p14="http://schemas.microsoft.com/office/powerpoint/2010/main" val="107724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F5C88-0811-2BCF-D034-FDEED9B48656}"/>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A4573E4-9DEE-E843-50D5-2CC50D176BC2}"/>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3"/>
            <a:stretch>
              <a:fillRect/>
            </a:stretch>
          </a:blipFill>
        </p:spPr>
      </p:sp>
      <p:sp>
        <p:nvSpPr>
          <p:cNvPr id="3" name="Freeform 3">
            <a:extLst>
              <a:ext uri="{FF2B5EF4-FFF2-40B4-BE49-F238E27FC236}">
                <a16:creationId xmlns:a16="http://schemas.microsoft.com/office/drawing/2014/main" id="{13307450-09B9-E19D-DCCA-1C523AA1023D}"/>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4"/>
            <a:stretch>
              <a:fillRect/>
            </a:stretch>
          </a:blipFill>
        </p:spPr>
      </p:sp>
      <p:sp>
        <p:nvSpPr>
          <p:cNvPr id="4" name="TextBox 3">
            <a:extLst>
              <a:ext uri="{FF2B5EF4-FFF2-40B4-BE49-F238E27FC236}">
                <a16:creationId xmlns:a16="http://schemas.microsoft.com/office/drawing/2014/main" id="{42F20130-36C0-3B7E-6CAC-A868DEB9762B}"/>
              </a:ext>
            </a:extLst>
          </p:cNvPr>
          <p:cNvSpPr txBox="1"/>
          <p:nvPr/>
        </p:nvSpPr>
        <p:spPr>
          <a:xfrm>
            <a:off x="1295400" y="870275"/>
            <a:ext cx="12689468" cy="769441"/>
          </a:xfrm>
          <a:prstGeom prst="rect">
            <a:avLst/>
          </a:prstGeom>
          <a:noFill/>
        </p:spPr>
        <p:txBody>
          <a:bodyPr wrap="square" lIns="91440" tIns="45720" rIns="91440" bIns="45720" rtlCol="0" anchor="t">
            <a:spAutoFit/>
          </a:bodyPr>
          <a:lstStyle/>
          <a:p>
            <a:r>
              <a:rPr lang="en-GB" sz="4400" b="1">
                <a:solidFill>
                  <a:schemeClr val="bg1"/>
                </a:solidFill>
              </a:rPr>
              <a:t>Annual General Meeting - Trustees</a:t>
            </a:r>
            <a:r>
              <a:rPr lang="en-GB" sz="4400" b="1">
                <a:solidFill>
                  <a:schemeClr val="bg1"/>
                </a:solidFill>
                <a:ea typeface="+mn-lt"/>
                <a:cs typeface="+mn-lt"/>
              </a:rPr>
              <a:t> Report &amp; Accounts</a:t>
            </a:r>
            <a:endParaRPr lang="en-US">
              <a:solidFill>
                <a:schemeClr val="bg1"/>
              </a:solidFill>
            </a:endParaRPr>
          </a:p>
        </p:txBody>
      </p:sp>
      <p:sp>
        <p:nvSpPr>
          <p:cNvPr id="6" name="TextBox 5">
            <a:extLst>
              <a:ext uri="{FF2B5EF4-FFF2-40B4-BE49-F238E27FC236}">
                <a16:creationId xmlns:a16="http://schemas.microsoft.com/office/drawing/2014/main" id="{A7820580-D648-247F-5029-3821B17E9B12}"/>
              </a:ext>
            </a:extLst>
          </p:cNvPr>
          <p:cNvSpPr txBox="1"/>
          <p:nvPr/>
        </p:nvSpPr>
        <p:spPr>
          <a:xfrm>
            <a:off x="1295400" y="738228"/>
            <a:ext cx="11572875" cy="88024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000" b="1">
                <a:ea typeface="+mn-lt"/>
                <a:cs typeface="+mn-lt"/>
              </a:rPr>
              <a:t>Financial Management During Transformation</a:t>
            </a:r>
            <a:endParaRPr lang="en-US" sz="3000" b="1">
              <a:ea typeface="Calibri"/>
              <a:cs typeface="Calibri"/>
            </a:endParaRPr>
          </a:p>
          <a:p>
            <a:pPr marL="285750" indent="-285750">
              <a:buFont typeface="Arial"/>
              <a:buChar char="•"/>
            </a:pPr>
            <a:r>
              <a:rPr lang="en-GB" sz="2800">
                <a:ea typeface="+mn-lt"/>
                <a:cs typeface="+mn-lt"/>
              </a:rPr>
              <a:t>Managed our finances carefully during the 2023/24 transformation year returning a full clean audit</a:t>
            </a:r>
          </a:p>
          <a:p>
            <a:pPr marL="285750" indent="-285750">
              <a:buFont typeface="Arial"/>
              <a:buChar char="•"/>
            </a:pPr>
            <a:r>
              <a:rPr lang="en-GB" sz="2800">
                <a:ea typeface="+mn-lt"/>
                <a:cs typeface="+mn-lt"/>
              </a:rPr>
              <a:t>Main income: £890,000 University grant</a:t>
            </a:r>
          </a:p>
          <a:p>
            <a:pPr marL="285750" indent="-285750">
              <a:buFont typeface="Arial"/>
              <a:buChar char="•"/>
            </a:pPr>
            <a:r>
              <a:rPr lang="en-GB" sz="2800">
                <a:ea typeface="+mn-lt"/>
                <a:cs typeface="+mn-lt"/>
              </a:rPr>
              <a:t>Additional income: £155,082 from commercial activities and £15,602 from welfare &amp; other activities</a:t>
            </a:r>
          </a:p>
          <a:p>
            <a:pPr marL="285750" indent="-285750">
              <a:buFont typeface="Arial"/>
              <a:buChar char="•"/>
            </a:pPr>
            <a:r>
              <a:rPr lang="en-GB" sz="2800">
                <a:ea typeface="+mn-lt"/>
                <a:cs typeface="+mn-lt"/>
              </a:rPr>
              <a:t>Spent £1,074,664 on supporting students through advice, representation, welfare and commercial services</a:t>
            </a:r>
            <a:endParaRPr lang="en-GB" sz="2800">
              <a:ea typeface="Calibri"/>
              <a:cs typeface="Calibri"/>
            </a:endParaRPr>
          </a:p>
          <a:p>
            <a:pPr marL="285750" indent="-285750">
              <a:buFont typeface="Arial"/>
              <a:buChar char="•"/>
            </a:pPr>
            <a:r>
              <a:rPr lang="en-GB" sz="2800">
                <a:ea typeface="+mn-lt"/>
                <a:cs typeface="+mn-lt"/>
              </a:rPr>
              <a:t>Separate restricted income and expenditure for Raise and Give (RAG) group held in our accounts</a:t>
            </a:r>
          </a:p>
          <a:p>
            <a:endParaRPr lang="en-GB" sz="3000">
              <a:ea typeface="+mn-lt"/>
              <a:cs typeface="+mn-lt"/>
            </a:endParaRPr>
          </a:p>
          <a:p>
            <a:r>
              <a:rPr lang="en-GB" sz="3000" b="1">
                <a:ea typeface="+mn-lt"/>
                <a:cs typeface="+mn-lt"/>
              </a:rPr>
              <a:t>Financial Position and Future Stability</a:t>
            </a:r>
            <a:endParaRPr lang="en-GB" sz="3000">
              <a:ea typeface="Calibri"/>
              <a:cs typeface="Calibri"/>
            </a:endParaRPr>
          </a:p>
          <a:p>
            <a:pPr marL="285750" indent="-285750">
              <a:buFont typeface="Arial"/>
              <a:buChar char="•"/>
            </a:pPr>
            <a:r>
              <a:rPr lang="en-GB" sz="2800">
                <a:ea typeface="+mn-lt"/>
                <a:cs typeface="+mn-lt"/>
              </a:rPr>
              <a:t>Achieved unrestricted surplus of £19,593 - ending year in stable financial position</a:t>
            </a:r>
          </a:p>
          <a:p>
            <a:pPr marL="285750" indent="-285750">
              <a:buFont typeface="Arial"/>
              <a:buChar char="•"/>
            </a:pPr>
            <a:r>
              <a:rPr lang="en-GB" sz="2800">
                <a:ea typeface="+mn-lt"/>
                <a:cs typeface="+mn-lt"/>
              </a:rPr>
              <a:t>Smaller surplus than previous year reflects planned transformation approach</a:t>
            </a:r>
            <a:endParaRPr lang="en-GB" sz="2800">
              <a:ea typeface="Calibri"/>
              <a:cs typeface="Calibri"/>
            </a:endParaRPr>
          </a:p>
          <a:p>
            <a:pPr marL="285750" indent="-285750">
              <a:buFont typeface="Arial"/>
              <a:buChar char="•"/>
            </a:pPr>
            <a:r>
              <a:rPr lang="en-GB" sz="2800">
                <a:ea typeface="+mn-lt"/>
                <a:cs typeface="+mn-lt"/>
              </a:rPr>
              <a:t>Includes necessary changes to staffing structure during transition</a:t>
            </a:r>
            <a:endParaRPr lang="en-GB" sz="2800">
              <a:ea typeface="Calibri"/>
              <a:cs typeface="Calibri"/>
            </a:endParaRPr>
          </a:p>
          <a:p>
            <a:pPr marL="285750" indent="-285750">
              <a:buFont typeface="Arial"/>
              <a:buChar char="•"/>
            </a:pPr>
            <a:r>
              <a:rPr lang="en-GB" sz="2800">
                <a:ea typeface="+mn-lt"/>
                <a:cs typeface="+mn-lt"/>
              </a:rPr>
              <a:t>Secured University funding until 2025-26 for next financial year</a:t>
            </a:r>
            <a:endParaRPr lang="en-GB" sz="2800">
              <a:ea typeface="Calibri"/>
              <a:cs typeface="Calibri"/>
            </a:endParaRPr>
          </a:p>
          <a:p>
            <a:pPr marL="285750" indent="-285750">
              <a:buFont typeface="Arial"/>
              <a:buChar char="•"/>
            </a:pPr>
            <a:r>
              <a:rPr lang="en-GB" sz="2800">
                <a:ea typeface="+mn-lt"/>
                <a:cs typeface="+mn-lt"/>
              </a:rPr>
              <a:t>Provides stability needed to continue improving services for students</a:t>
            </a:r>
          </a:p>
        </p:txBody>
      </p:sp>
    </p:spTree>
    <p:extLst>
      <p:ext uri="{BB962C8B-B14F-4D97-AF65-F5344CB8AC3E}">
        <p14:creationId xmlns:p14="http://schemas.microsoft.com/office/powerpoint/2010/main" val="266911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1DAD3F-486F-4B78-AF54-0C2D8D361879}"/>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7A5274AB-EF88-A852-DD26-C40E59DDAC19}"/>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a:extLst>
              <a:ext uri="{FF2B5EF4-FFF2-40B4-BE49-F238E27FC236}">
                <a16:creationId xmlns:a16="http://schemas.microsoft.com/office/drawing/2014/main" id="{293ECB54-D2C3-BC37-D1C6-218A496D9A7C}"/>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AFCA43A9-FA88-D083-D9EF-64134B257235}"/>
              </a:ext>
            </a:extLst>
          </p:cNvPr>
          <p:cNvSpPr txBox="1"/>
          <p:nvPr/>
        </p:nvSpPr>
        <p:spPr>
          <a:xfrm>
            <a:off x="1295400" y="1031009"/>
            <a:ext cx="12689468" cy="769441"/>
          </a:xfrm>
          <a:prstGeom prst="rect">
            <a:avLst/>
          </a:prstGeom>
          <a:noFill/>
        </p:spPr>
        <p:txBody>
          <a:bodyPr wrap="square" lIns="91440" tIns="45720" rIns="91440" bIns="45720" rtlCol="0" anchor="t">
            <a:spAutoFit/>
          </a:bodyPr>
          <a:lstStyle/>
          <a:p>
            <a:r>
              <a:rPr lang="en-GB" sz="4400" b="1">
                <a:solidFill>
                  <a:schemeClr val="bg1"/>
                </a:solidFill>
              </a:rPr>
              <a:t>Annual General Meeting - Trustees</a:t>
            </a:r>
            <a:r>
              <a:rPr lang="en-GB" sz="4400" b="1">
                <a:solidFill>
                  <a:schemeClr val="bg1"/>
                </a:solidFill>
                <a:ea typeface="+mn-lt"/>
                <a:cs typeface="+mn-lt"/>
              </a:rPr>
              <a:t> Report &amp; Accounts</a:t>
            </a:r>
            <a:endParaRPr lang="en-US">
              <a:solidFill>
                <a:schemeClr val="bg1"/>
              </a:solidFill>
            </a:endParaRPr>
          </a:p>
        </p:txBody>
      </p:sp>
      <p:sp>
        <p:nvSpPr>
          <p:cNvPr id="6" name="TextBox 5">
            <a:extLst>
              <a:ext uri="{FF2B5EF4-FFF2-40B4-BE49-F238E27FC236}">
                <a16:creationId xmlns:a16="http://schemas.microsoft.com/office/drawing/2014/main" id="{907ECD02-DC57-3930-879F-742CE7E412E1}"/>
              </a:ext>
            </a:extLst>
          </p:cNvPr>
          <p:cNvSpPr txBox="1"/>
          <p:nvPr/>
        </p:nvSpPr>
        <p:spPr>
          <a:xfrm>
            <a:off x="1295400" y="1806348"/>
            <a:ext cx="11572875" cy="66633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000" b="1">
                <a:ea typeface="+mn-lt"/>
                <a:cs typeface="+mn-lt"/>
              </a:rPr>
              <a:t>Income in 23/24 - £1,134,788</a:t>
            </a:r>
          </a:p>
          <a:p>
            <a:pPr marL="457200" indent="-457200">
              <a:buFont typeface="Arial"/>
              <a:buChar char="•"/>
            </a:pPr>
            <a:r>
              <a:rPr lang="en-GB" sz="2800">
                <a:ea typeface="+mn-lt"/>
                <a:cs typeface="+mn-lt"/>
              </a:rPr>
              <a:t>University Grant - £890,000</a:t>
            </a:r>
          </a:p>
          <a:p>
            <a:pPr marL="457200" indent="-457200">
              <a:buFont typeface="Arial"/>
              <a:buChar char="•"/>
            </a:pPr>
            <a:r>
              <a:rPr lang="en-GB" sz="2800">
                <a:ea typeface="+mn-lt"/>
                <a:cs typeface="+mn-lt"/>
              </a:rPr>
              <a:t>Infrastructure Support in Kind - valued at £33,573</a:t>
            </a:r>
            <a:endParaRPr lang="en-GB" sz="2800">
              <a:ea typeface="Calibri"/>
              <a:cs typeface="Calibri"/>
            </a:endParaRPr>
          </a:p>
          <a:p>
            <a:pPr marL="457200" indent="-457200">
              <a:buFont typeface="Arial"/>
              <a:buChar char="•"/>
            </a:pPr>
            <a:r>
              <a:rPr lang="en-GB" sz="2800">
                <a:ea typeface="+mn-lt"/>
                <a:cs typeface="+mn-lt"/>
              </a:rPr>
              <a:t>Commercial Activities - £155,082</a:t>
            </a:r>
          </a:p>
          <a:p>
            <a:pPr marL="457200" indent="-457200">
              <a:buFont typeface="Arial"/>
              <a:buChar char="•"/>
            </a:pPr>
            <a:r>
              <a:rPr lang="en-GB" sz="2800">
                <a:ea typeface="+mn-lt"/>
                <a:cs typeface="+mn-lt"/>
              </a:rPr>
              <a:t>Welfare and Other Income - £15,602</a:t>
            </a:r>
          </a:p>
          <a:p>
            <a:pPr marL="457200" indent="-457200">
              <a:buFont typeface="Arial"/>
              <a:buChar char="•"/>
            </a:pPr>
            <a:r>
              <a:rPr lang="en-GB" sz="2800">
                <a:ea typeface="+mn-lt"/>
                <a:cs typeface="+mn-lt"/>
              </a:rPr>
              <a:t>Raise and Give (Restricted) - £40,531</a:t>
            </a:r>
          </a:p>
          <a:p>
            <a:endParaRPr lang="en-GB" sz="3100">
              <a:ea typeface="+mn-lt"/>
              <a:cs typeface="+mn-lt"/>
            </a:endParaRPr>
          </a:p>
          <a:p>
            <a:r>
              <a:rPr lang="en-GB" sz="3000" b="1">
                <a:ea typeface="+mn-lt"/>
                <a:cs typeface="+mn-lt"/>
              </a:rPr>
              <a:t>Expenditure in 23/24 - £1,117,602</a:t>
            </a:r>
          </a:p>
          <a:p>
            <a:pPr marL="457200" indent="-457200">
              <a:buFont typeface="Arial"/>
              <a:buChar char="•"/>
            </a:pPr>
            <a:r>
              <a:rPr lang="en-GB" sz="2800">
                <a:ea typeface="+mn-lt"/>
                <a:cs typeface="+mn-lt"/>
              </a:rPr>
              <a:t>Commercial Activities - £116,250</a:t>
            </a:r>
          </a:p>
          <a:p>
            <a:pPr marL="457200" indent="-457200">
              <a:buFont typeface="Arial"/>
              <a:buChar char="•"/>
            </a:pPr>
            <a:r>
              <a:rPr lang="en-GB" sz="2800">
                <a:ea typeface="+mn-lt"/>
                <a:cs typeface="+mn-lt"/>
              </a:rPr>
              <a:t>Advice and Representation - £817,685</a:t>
            </a:r>
          </a:p>
          <a:p>
            <a:pPr marL="457200" indent="-457200">
              <a:buFont typeface="Arial"/>
              <a:buChar char="•"/>
            </a:pPr>
            <a:r>
              <a:rPr lang="en-GB" sz="2800">
                <a:ea typeface="+mn-lt"/>
                <a:cs typeface="+mn-lt"/>
              </a:rPr>
              <a:t>Welfare - £140,729</a:t>
            </a:r>
          </a:p>
          <a:p>
            <a:pPr marL="457200" indent="-457200">
              <a:buFont typeface="Arial"/>
              <a:buChar char="•"/>
            </a:pPr>
            <a:r>
              <a:rPr lang="en-GB" sz="2800">
                <a:ea typeface="+mn-lt"/>
                <a:cs typeface="+mn-lt"/>
              </a:rPr>
              <a:t>Raise and Give (Restricted) - £42,938</a:t>
            </a:r>
          </a:p>
          <a:p>
            <a:pPr marL="457200" indent="-457200">
              <a:buFont typeface="Arial"/>
              <a:buChar char="•"/>
            </a:pPr>
            <a:endParaRPr lang="en-GB" sz="2800">
              <a:ea typeface="+mn-lt"/>
              <a:cs typeface="+mn-lt"/>
            </a:endParaRPr>
          </a:p>
          <a:p>
            <a:r>
              <a:rPr lang="en-GB" sz="2800">
                <a:ea typeface="+mn-lt"/>
                <a:cs typeface="+mn-lt"/>
              </a:rPr>
              <a:t>As of the year-end, unrestricted general funds stood at £137,879, which is above the target reserves level for the Students' Union.</a:t>
            </a:r>
          </a:p>
        </p:txBody>
      </p:sp>
    </p:spTree>
    <p:extLst>
      <p:ext uri="{BB962C8B-B14F-4D97-AF65-F5344CB8AC3E}">
        <p14:creationId xmlns:p14="http://schemas.microsoft.com/office/powerpoint/2010/main" val="3521067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48C8D-A1FC-26CA-8FA7-8FBFFB915055}"/>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1F2E5B5-BAB7-B724-DAFC-34B4E174C551}"/>
              </a:ext>
            </a:extLst>
          </p:cNvPr>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a:extLst>
              <a:ext uri="{FF2B5EF4-FFF2-40B4-BE49-F238E27FC236}">
                <a16:creationId xmlns:a16="http://schemas.microsoft.com/office/drawing/2014/main" id="{75D56EB1-8D72-CD92-6531-AEEB70E73EB1}"/>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2F1C13BC-372F-7DFF-FD8A-420F6278A848}"/>
              </a:ext>
            </a:extLst>
          </p:cNvPr>
          <p:cNvSpPr txBox="1"/>
          <p:nvPr/>
        </p:nvSpPr>
        <p:spPr>
          <a:xfrm>
            <a:off x="1295400" y="1562100"/>
            <a:ext cx="12689468" cy="769441"/>
          </a:xfrm>
          <a:prstGeom prst="rect">
            <a:avLst/>
          </a:prstGeom>
          <a:noFill/>
        </p:spPr>
        <p:txBody>
          <a:bodyPr wrap="square" lIns="91440" tIns="45720" rIns="91440" bIns="45720" rtlCol="0" anchor="t">
            <a:spAutoFit/>
          </a:bodyPr>
          <a:lstStyle/>
          <a:p>
            <a:r>
              <a:rPr lang="en-GB" sz="4400" b="1">
                <a:solidFill>
                  <a:schemeClr val="bg1"/>
                </a:solidFill>
              </a:rPr>
              <a:t>Annual General Meeting – Affiliations and Donations</a:t>
            </a:r>
            <a:endParaRPr lang="en-GB" sz="4400" b="1">
              <a:solidFill>
                <a:schemeClr val="bg1"/>
              </a:solidFill>
              <a:ea typeface="+mn-lt"/>
              <a:cs typeface="+mn-lt"/>
            </a:endParaRPr>
          </a:p>
        </p:txBody>
      </p:sp>
      <p:sp>
        <p:nvSpPr>
          <p:cNvPr id="6" name="TextBox 5">
            <a:extLst>
              <a:ext uri="{FF2B5EF4-FFF2-40B4-BE49-F238E27FC236}">
                <a16:creationId xmlns:a16="http://schemas.microsoft.com/office/drawing/2014/main" id="{3212C4DE-9769-9125-C4BA-4DB9AB4F852A}"/>
              </a:ext>
            </a:extLst>
          </p:cNvPr>
          <p:cNvSpPr txBox="1"/>
          <p:nvPr/>
        </p:nvSpPr>
        <p:spPr>
          <a:xfrm>
            <a:off x="1295400" y="2791114"/>
            <a:ext cx="11572875" cy="22320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Font typeface="Arial"/>
              <a:buChar char="•"/>
            </a:pPr>
            <a:r>
              <a:rPr lang="en-GB" sz="3200">
                <a:ea typeface="+mn-lt"/>
                <a:cs typeface="+mn-lt"/>
              </a:rPr>
              <a:t>NUS Charity Membership - £4168</a:t>
            </a:r>
          </a:p>
          <a:p>
            <a:pPr marL="285750" indent="-285750">
              <a:lnSpc>
                <a:spcPct val="150000"/>
              </a:lnSpc>
              <a:buFont typeface="Arial"/>
              <a:buChar char="•"/>
            </a:pPr>
            <a:r>
              <a:rPr lang="en-GB" sz="3200">
                <a:ea typeface="+mn-lt"/>
                <a:cs typeface="+mn-lt"/>
              </a:rPr>
              <a:t>NUS UK Membership - £16,670</a:t>
            </a:r>
          </a:p>
          <a:p>
            <a:pPr marL="285750" indent="-285750">
              <a:lnSpc>
                <a:spcPct val="150000"/>
              </a:lnSpc>
              <a:buFont typeface="Arial"/>
              <a:buChar char="•"/>
            </a:pPr>
            <a:r>
              <a:rPr lang="en-GB" sz="3200">
                <a:ea typeface="Calibri"/>
                <a:cs typeface="Calibri"/>
              </a:rPr>
              <a:t>Advice UK Membership - £1,200</a:t>
            </a:r>
          </a:p>
        </p:txBody>
      </p:sp>
    </p:spTree>
    <p:extLst>
      <p:ext uri="{BB962C8B-B14F-4D97-AF65-F5344CB8AC3E}">
        <p14:creationId xmlns:p14="http://schemas.microsoft.com/office/powerpoint/2010/main" val="245181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522E2-32BF-38C8-7961-6133BD4028D5}"/>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00F14223-F01E-6A5B-6295-A1655D649C5A}"/>
              </a:ext>
            </a:extLst>
          </p:cNvPr>
          <p:cNvSpPr/>
          <p:nvPr/>
        </p:nvSpPr>
        <p:spPr>
          <a:xfrm>
            <a:off x="13505048" y="835905"/>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a:extLst>
              <a:ext uri="{FF2B5EF4-FFF2-40B4-BE49-F238E27FC236}">
                <a16:creationId xmlns:a16="http://schemas.microsoft.com/office/drawing/2014/main" id="{FEBC09B0-626E-D349-C08D-46E881C5729E}"/>
              </a:ext>
            </a:extLst>
          </p:cNvPr>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A18CD2BD-3B12-434B-CA8F-18B5AEF7C635}"/>
              </a:ext>
            </a:extLst>
          </p:cNvPr>
          <p:cNvSpPr txBox="1"/>
          <p:nvPr/>
        </p:nvSpPr>
        <p:spPr>
          <a:xfrm>
            <a:off x="1239222" y="2296121"/>
            <a:ext cx="12250096" cy="6986528"/>
          </a:xfrm>
          <a:prstGeom prst="rect">
            <a:avLst/>
          </a:prstGeom>
          <a:noFill/>
        </p:spPr>
        <p:txBody>
          <a:bodyPr wrap="square" lIns="91440" tIns="45720" rIns="91440" bIns="45720" rtlCol="0" anchor="t">
            <a:spAutoFit/>
          </a:bodyPr>
          <a:lstStyle/>
          <a:p>
            <a:r>
              <a:rPr lang="en-GB" sz="3200" b="1"/>
              <a:t>Conference of Common Rooms</a:t>
            </a:r>
          </a:p>
          <a:p>
            <a:r>
              <a:rPr lang="en-GB" sz="3200" b="1"/>
              <a:t>10/06 - 6:20 - 8:00pm</a:t>
            </a:r>
            <a:endParaRPr lang="en-GB" sz="3200" b="1">
              <a:ea typeface="Calibri"/>
              <a:cs typeface="Calibri"/>
            </a:endParaRPr>
          </a:p>
          <a:p>
            <a:endParaRPr lang="en-GB" sz="3200" b="1"/>
          </a:p>
          <a:p>
            <a:pPr marL="571500" indent="-571500">
              <a:buFont typeface="Arial" panose="020B0604020202020204" pitchFamily="34" charset="0"/>
              <a:buChar char="•"/>
            </a:pPr>
            <a:r>
              <a:rPr lang="en-GB" sz="3200" b="1">
                <a:ea typeface="Calibri"/>
                <a:cs typeface="Calibri"/>
              </a:rPr>
              <a:t>Bye-law Updates 6:20 - 6:40</a:t>
            </a:r>
          </a:p>
          <a:p>
            <a:pPr marL="571500" indent="-571500">
              <a:buFont typeface="Arial" panose="020B0604020202020204" pitchFamily="34" charset="0"/>
              <a:buChar char="•"/>
            </a:pPr>
            <a:r>
              <a:rPr lang="en-GB" sz="3200" b="1"/>
              <a:t>Officer Year Round Up 6:40 - 6:50</a:t>
            </a:r>
            <a:endParaRPr lang="en-GB" sz="3200" b="1">
              <a:ea typeface="Calibri"/>
              <a:cs typeface="Calibri"/>
            </a:endParaRPr>
          </a:p>
          <a:p>
            <a:pPr marL="571500" indent="-571500">
              <a:buFont typeface="Arial" panose="020B0604020202020204" pitchFamily="34" charset="0"/>
              <a:buChar char="•"/>
            </a:pPr>
            <a:r>
              <a:rPr lang="en-GB" sz="3200" b="1">
                <a:ea typeface="Calibri"/>
                <a:cs typeface="Calibri"/>
              </a:rPr>
              <a:t>Matters Arising 6:50 - 7:00</a:t>
            </a:r>
          </a:p>
          <a:p>
            <a:pPr marL="1028700" lvl="1" indent="-571500">
              <a:buFont typeface="Arial" panose="020B0604020202020204" pitchFamily="34" charset="0"/>
              <a:buChar char="•"/>
            </a:pPr>
            <a:r>
              <a:rPr lang="en-GB" sz="3200">
                <a:ea typeface="Calibri"/>
                <a:cs typeface="Calibri"/>
              </a:rPr>
              <a:t>Action Log </a:t>
            </a:r>
          </a:p>
          <a:p>
            <a:pPr marL="1028700" lvl="1" indent="-571500">
              <a:buFont typeface="Arial" panose="020B0604020202020204" pitchFamily="34" charset="0"/>
              <a:buChar char="•"/>
            </a:pPr>
            <a:r>
              <a:rPr lang="en-GB" sz="3200">
                <a:ea typeface="Calibri"/>
                <a:cs typeface="Calibri"/>
              </a:rPr>
              <a:t>Reminders (voting etc) </a:t>
            </a:r>
            <a:endParaRPr lang="en-GB" sz="3200"/>
          </a:p>
          <a:p>
            <a:pPr marL="571500" indent="-571500">
              <a:buFont typeface="Arial" panose="020B0604020202020204" pitchFamily="34" charset="0"/>
              <a:buChar char="•"/>
            </a:pPr>
            <a:r>
              <a:rPr lang="en-GB" sz="3200" b="1"/>
              <a:t>Motions: 7:00 - 8:00</a:t>
            </a:r>
            <a:endParaRPr lang="en-GB" sz="3200" b="1">
              <a:ea typeface="Calibri"/>
              <a:cs typeface="Calibri"/>
            </a:endParaRPr>
          </a:p>
          <a:p>
            <a:pPr marL="1028700" lvl="1" indent="-571500">
              <a:buFont typeface="Arial" panose="020B0604020202020204" pitchFamily="34" charset="0"/>
              <a:buChar char="•"/>
            </a:pPr>
            <a:r>
              <a:rPr lang="en-GB" sz="3200">
                <a:ea typeface="Calibri"/>
                <a:cs typeface="Calibri"/>
              </a:rPr>
              <a:t>Motion 1 - Common Rooms Election Platform</a:t>
            </a:r>
          </a:p>
          <a:p>
            <a:pPr marL="1028700" lvl="1" indent="-571500">
              <a:buFont typeface="Arial" panose="020B0604020202020204" pitchFamily="34" charset="0"/>
              <a:buChar char="•"/>
            </a:pPr>
            <a:r>
              <a:rPr lang="en-GB" sz="3200">
                <a:ea typeface="+mn-lt"/>
                <a:cs typeface="+mn-lt"/>
              </a:rPr>
              <a:t>Motion 2 - Fee Model Consideration</a:t>
            </a:r>
            <a:endParaRPr lang="en-GB" sz="3200" b="1">
              <a:ea typeface="Calibri"/>
              <a:cs typeface="Calibri"/>
            </a:endParaRPr>
          </a:p>
          <a:p>
            <a:pPr marL="1028700" lvl="1" indent="-571500">
              <a:buFont typeface="Arial" panose="020B0604020202020204" pitchFamily="34" charset="0"/>
              <a:buChar char="•"/>
            </a:pPr>
            <a:r>
              <a:rPr lang="en-GB" sz="3200">
                <a:ea typeface="+mn-lt"/>
                <a:cs typeface="+mn-lt"/>
              </a:rPr>
              <a:t>Motion 3 - Oxford Water Safety</a:t>
            </a:r>
            <a:endParaRPr lang="en-GB" sz="3200">
              <a:ea typeface="Calibri"/>
              <a:cs typeface="Calibri"/>
            </a:endParaRPr>
          </a:p>
          <a:p>
            <a:pPr marL="1028700" lvl="1" indent="-571500">
              <a:buFont typeface="Arial" panose="020B0604020202020204" pitchFamily="34" charset="0"/>
              <a:buChar char="•"/>
            </a:pPr>
            <a:r>
              <a:rPr lang="en-GB" sz="3200">
                <a:ea typeface="Calibri"/>
                <a:cs typeface="Calibri"/>
              </a:rPr>
              <a:t>Motion 4 - EIRRS Position Expansion</a:t>
            </a:r>
          </a:p>
          <a:p>
            <a:pPr marL="1028700" lvl="1" indent="-571500">
              <a:buFont typeface="Arial" panose="020B0604020202020204" pitchFamily="34" charset="0"/>
              <a:buChar char="•"/>
            </a:pPr>
            <a:r>
              <a:rPr lang="en-GB" sz="3200">
                <a:ea typeface="Calibri"/>
                <a:cs typeface="Calibri"/>
              </a:rPr>
              <a:t>Motion 5 - Keep </a:t>
            </a:r>
            <a:r>
              <a:rPr lang="en-GB" sz="3200" err="1">
                <a:ea typeface="Calibri"/>
                <a:cs typeface="Calibri"/>
              </a:rPr>
              <a:t>Campsfield</a:t>
            </a:r>
            <a:r>
              <a:rPr lang="en-GB" sz="3200">
                <a:ea typeface="Calibri"/>
                <a:cs typeface="Calibri"/>
              </a:rPr>
              <a:t> Closed</a:t>
            </a:r>
          </a:p>
        </p:txBody>
      </p:sp>
      <p:pic>
        <p:nvPicPr>
          <p:cNvPr id="6" name="Picture 5" descr="A qr code on a white background&#10;&#10;AI-generated content may be incorrect.">
            <a:extLst>
              <a:ext uri="{FF2B5EF4-FFF2-40B4-BE49-F238E27FC236}">
                <a16:creationId xmlns:a16="http://schemas.microsoft.com/office/drawing/2014/main" id="{19123CD6-7B7F-7CFF-62F5-B71ABA8604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8422" y="713003"/>
            <a:ext cx="3032257" cy="2985026"/>
          </a:xfrm>
          <a:prstGeom prst="rect">
            <a:avLst/>
          </a:prstGeom>
        </p:spPr>
      </p:pic>
      <p:sp>
        <p:nvSpPr>
          <p:cNvPr id="8" name="TextBox 7">
            <a:extLst>
              <a:ext uri="{FF2B5EF4-FFF2-40B4-BE49-F238E27FC236}">
                <a16:creationId xmlns:a16="http://schemas.microsoft.com/office/drawing/2014/main" id="{AC2AC6E6-4B87-9CB9-5650-F84D7FF74150}"/>
              </a:ext>
            </a:extLst>
          </p:cNvPr>
          <p:cNvSpPr txBox="1"/>
          <p:nvPr/>
        </p:nvSpPr>
        <p:spPr>
          <a:xfrm>
            <a:off x="8966842" y="3695533"/>
            <a:ext cx="515723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b="1"/>
              <a:t>Agenda:</a:t>
            </a:r>
            <a:r>
              <a:rPr lang="en-GB" sz="2400"/>
              <a:t> oxfordsu.org/</a:t>
            </a:r>
            <a:r>
              <a:rPr lang="en-GB" sz="2400" err="1"/>
              <a:t>ccr</a:t>
            </a:r>
            <a:endParaRPr lang="en-US" sz="2400"/>
          </a:p>
        </p:txBody>
      </p:sp>
    </p:spTree>
    <p:extLst>
      <p:ext uri="{BB962C8B-B14F-4D97-AF65-F5344CB8AC3E}">
        <p14:creationId xmlns:p14="http://schemas.microsoft.com/office/powerpoint/2010/main" val="215241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270940" y="1028700"/>
            <a:ext cx="3988360" cy="3988360"/>
          </a:xfrm>
          <a:custGeom>
            <a:avLst/>
            <a:gdLst/>
            <a:ahLst/>
            <a:cxnLst/>
            <a:rect l="l" t="t" r="r" b="b"/>
            <a:pathLst>
              <a:path w="3988360" h="3988360">
                <a:moveTo>
                  <a:pt x="0" y="0"/>
                </a:moveTo>
                <a:lnTo>
                  <a:pt x="3988360" y="0"/>
                </a:lnTo>
                <a:lnTo>
                  <a:pt x="3988360" y="3988360"/>
                </a:lnTo>
                <a:lnTo>
                  <a:pt x="0" y="3988360"/>
                </a:lnTo>
                <a:lnTo>
                  <a:pt x="0" y="0"/>
                </a:lnTo>
                <a:close/>
              </a:path>
            </a:pathLst>
          </a:custGeom>
          <a:blipFill>
            <a:blip r:embed="rId2"/>
            <a:stretch>
              <a:fillRect/>
            </a:stretch>
          </a:blipFill>
        </p:spPr>
      </p:sp>
      <p:sp>
        <p:nvSpPr>
          <p:cNvPr id="3" name="Freeform 3"/>
          <p:cNvSpPr/>
          <p:nvPr/>
        </p:nvSpPr>
        <p:spPr>
          <a:xfrm>
            <a:off x="13743568" y="6772833"/>
            <a:ext cx="3515732" cy="2485467"/>
          </a:xfrm>
          <a:custGeom>
            <a:avLst/>
            <a:gdLst/>
            <a:ahLst/>
            <a:cxnLst/>
            <a:rect l="l" t="t" r="r" b="b"/>
            <a:pathLst>
              <a:path w="3515732" h="2485467">
                <a:moveTo>
                  <a:pt x="0" y="0"/>
                </a:moveTo>
                <a:lnTo>
                  <a:pt x="3515732" y="0"/>
                </a:lnTo>
                <a:lnTo>
                  <a:pt x="3515732" y="2485467"/>
                </a:lnTo>
                <a:lnTo>
                  <a:pt x="0" y="2485467"/>
                </a:lnTo>
                <a:lnTo>
                  <a:pt x="0" y="0"/>
                </a:lnTo>
                <a:close/>
              </a:path>
            </a:pathLst>
          </a:custGeom>
          <a:blipFill>
            <a:blip r:embed="rId3"/>
            <a:stretch>
              <a:fillRect/>
            </a:stretch>
          </a:blipFill>
        </p:spPr>
      </p:sp>
      <p:sp>
        <p:nvSpPr>
          <p:cNvPr id="4" name="TextBox 3">
            <a:extLst>
              <a:ext uri="{FF2B5EF4-FFF2-40B4-BE49-F238E27FC236}">
                <a16:creationId xmlns:a16="http://schemas.microsoft.com/office/drawing/2014/main" id="{F3DB376B-2D46-4388-8943-7B512EFB213E}"/>
              </a:ext>
            </a:extLst>
          </p:cNvPr>
          <p:cNvSpPr txBox="1"/>
          <p:nvPr/>
        </p:nvSpPr>
        <p:spPr>
          <a:xfrm>
            <a:off x="1143000" y="1219349"/>
            <a:ext cx="11811000" cy="3970318"/>
          </a:xfrm>
          <a:prstGeom prst="rect">
            <a:avLst/>
          </a:prstGeom>
          <a:solidFill>
            <a:schemeClr val="bg1">
              <a:alpha val="17000"/>
            </a:schemeClr>
          </a:solidFill>
        </p:spPr>
        <p:txBody>
          <a:bodyPr wrap="square" lIns="91440" tIns="45720" rIns="91440" bIns="45720" rtlCol="0" anchor="t">
            <a:spAutoFit/>
          </a:bodyPr>
          <a:lstStyle/>
          <a:p>
            <a:r>
              <a:rPr lang="en-GB" sz="3600" b="1"/>
              <a:t>Timelines:</a:t>
            </a:r>
          </a:p>
          <a:p>
            <a:endParaRPr lang="en-GB" sz="3600"/>
          </a:p>
          <a:p>
            <a:pPr marL="571500" indent="-571500">
              <a:buFont typeface="Arial"/>
              <a:buChar char="•"/>
            </a:pPr>
            <a:r>
              <a:rPr lang="en-GB" sz="3600" b="1"/>
              <a:t>10/06 – </a:t>
            </a:r>
            <a:r>
              <a:rPr lang="en-GB" sz="3600"/>
              <a:t>Meeting takes place at 6pm</a:t>
            </a:r>
            <a:endParaRPr lang="en-GB" sz="3600">
              <a:ea typeface="Calibri"/>
              <a:cs typeface="Calibri"/>
            </a:endParaRPr>
          </a:p>
          <a:p>
            <a:pPr marL="571500" indent="-571500">
              <a:buFont typeface="Arial"/>
              <a:buChar char="•"/>
            </a:pPr>
            <a:r>
              <a:rPr lang="en-GB" sz="3600">
                <a:ea typeface="Calibri"/>
                <a:cs typeface="Calibri"/>
              </a:rPr>
              <a:t>Within 48 hours of close of meeting, motions as amended (if any) opened for voting</a:t>
            </a:r>
          </a:p>
          <a:p>
            <a:pPr marL="571500" indent="-571500">
              <a:buFont typeface="Arial"/>
              <a:buChar char="•"/>
            </a:pPr>
            <a:r>
              <a:rPr lang="en-GB" sz="3600" b="1"/>
              <a:t>17/06 – </a:t>
            </a:r>
            <a:r>
              <a:rPr lang="en-GB" sz="3600"/>
              <a:t>Voting closes at 8pm</a:t>
            </a:r>
            <a:endParaRPr lang="en-GB" sz="3600">
              <a:ea typeface="Calibri"/>
              <a:cs typeface="Calibri"/>
            </a:endParaRPr>
          </a:p>
          <a:p>
            <a:pPr marL="571500" indent="-571500">
              <a:buFont typeface="Arial"/>
              <a:buChar char="•"/>
            </a:pPr>
            <a:r>
              <a:rPr lang="en-GB" sz="3600" b="1"/>
              <a:t>18/06 – </a:t>
            </a:r>
            <a:r>
              <a:rPr lang="en-GB" sz="3600"/>
              <a:t>Results announced online &amp; will be emailed</a:t>
            </a:r>
            <a:endParaRPr lang="en-GB" sz="3600">
              <a:ea typeface="Calibri"/>
              <a:cs typeface="Calibri"/>
            </a:endParaRPr>
          </a:p>
        </p:txBody>
      </p:sp>
      <p:sp>
        <p:nvSpPr>
          <p:cNvPr id="6" name="TextBox 5">
            <a:extLst>
              <a:ext uri="{FF2B5EF4-FFF2-40B4-BE49-F238E27FC236}">
                <a16:creationId xmlns:a16="http://schemas.microsoft.com/office/drawing/2014/main" id="{E45B07C1-5BC5-CB79-2630-9A0601797E14}"/>
              </a:ext>
            </a:extLst>
          </p:cNvPr>
          <p:cNvSpPr txBox="1"/>
          <p:nvPr/>
        </p:nvSpPr>
        <p:spPr>
          <a:xfrm>
            <a:off x="840954" y="5762279"/>
            <a:ext cx="5969307" cy="2554545"/>
          </a:xfrm>
          <a:prstGeom prst="rect">
            <a:avLst/>
          </a:prstGeom>
          <a:noFill/>
        </p:spPr>
        <p:txBody>
          <a:bodyPr wrap="square" lIns="91440" tIns="45720" rIns="91440" bIns="45720" rtlCol="0" anchor="t">
            <a:spAutoFit/>
          </a:bodyPr>
          <a:lstStyle/>
          <a:p>
            <a:pPr lvl="1"/>
            <a:r>
              <a:rPr lang="en-GB" sz="3600" b="1"/>
              <a:t>Agenda: </a:t>
            </a:r>
            <a:r>
              <a:rPr lang="en-GB" sz="3600"/>
              <a:t>oxfordsu.org/CCR</a:t>
            </a:r>
          </a:p>
          <a:p>
            <a:pPr lvl="1"/>
            <a:endParaRPr lang="en-GB" sz="4400"/>
          </a:p>
          <a:p>
            <a:pPr lvl="1"/>
            <a:endParaRPr lang="en-GB" sz="4400"/>
          </a:p>
        </p:txBody>
      </p:sp>
      <p:pic>
        <p:nvPicPr>
          <p:cNvPr id="8" name="Picture 7" descr="A qr code on a white background&#10;&#10;AI-generated content may be incorrect.">
            <a:extLst>
              <a:ext uri="{FF2B5EF4-FFF2-40B4-BE49-F238E27FC236}">
                <a16:creationId xmlns:a16="http://schemas.microsoft.com/office/drawing/2014/main" id="{90705CD2-997F-3F68-D1C7-5AB0E714B3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2176" y="7043376"/>
            <a:ext cx="2327314" cy="2327314"/>
          </a:xfrm>
          <a:prstGeom prst="rect">
            <a:avLst/>
          </a:prstGeom>
        </p:spPr>
      </p:pic>
      <p:pic>
        <p:nvPicPr>
          <p:cNvPr id="12" name="Picture 11" descr="A qr code on a white background&#10;&#10;AI-generated content may be incorrect.">
            <a:extLst>
              <a:ext uri="{FF2B5EF4-FFF2-40B4-BE49-F238E27FC236}">
                <a16:creationId xmlns:a16="http://schemas.microsoft.com/office/drawing/2014/main" id="{1F62DC78-9070-E601-139F-82D5096ABE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19750" y="6923349"/>
            <a:ext cx="2443909" cy="2333741"/>
          </a:xfrm>
          <a:prstGeom prst="rect">
            <a:avLst/>
          </a:prstGeom>
        </p:spPr>
      </p:pic>
      <p:sp>
        <p:nvSpPr>
          <p:cNvPr id="14" name="TextBox 13">
            <a:extLst>
              <a:ext uri="{FF2B5EF4-FFF2-40B4-BE49-F238E27FC236}">
                <a16:creationId xmlns:a16="http://schemas.microsoft.com/office/drawing/2014/main" id="{814F2726-9C56-8E01-1885-68602EE43A69}"/>
              </a:ext>
            </a:extLst>
          </p:cNvPr>
          <p:cNvSpPr txBox="1"/>
          <p:nvPr/>
        </p:nvSpPr>
        <p:spPr>
          <a:xfrm>
            <a:off x="7144898" y="5300197"/>
            <a:ext cx="6602776" cy="1754326"/>
          </a:xfrm>
          <a:prstGeom prst="rect">
            <a:avLst/>
          </a:prstGeom>
          <a:noFill/>
        </p:spPr>
        <p:txBody>
          <a:bodyPr wrap="square" lIns="91440" tIns="45720" rIns="91440" bIns="45720" rtlCol="0" anchor="t">
            <a:spAutoFit/>
          </a:bodyPr>
          <a:lstStyle/>
          <a:p>
            <a:pPr lvl="1"/>
            <a:endParaRPr lang="en-GB" sz="3600"/>
          </a:p>
          <a:p>
            <a:pPr lvl="1"/>
            <a:r>
              <a:rPr lang="en-GB" sz="3600" b="1"/>
              <a:t>Voting: </a:t>
            </a:r>
            <a:r>
              <a:rPr lang="en-GB" sz="3600"/>
              <a:t>oxfordsu.org/</a:t>
            </a:r>
            <a:r>
              <a:rPr lang="en-GB" sz="3600" err="1"/>
              <a:t>ccrvoting</a:t>
            </a:r>
            <a:endParaRPr lang="en-GB" sz="3600"/>
          </a:p>
        </p:txBody>
      </p:sp>
    </p:spTree>
    <p:extLst>
      <p:ext uri="{BB962C8B-B14F-4D97-AF65-F5344CB8AC3E}">
        <p14:creationId xmlns:p14="http://schemas.microsoft.com/office/powerpoint/2010/main" val="890140946"/>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bf01f50-4f45-40df-8aa1-9253c358cd4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61B8C338F0804684688F2A24DD59BB" ma:contentTypeVersion="14" ma:contentTypeDescription="Create a new document." ma:contentTypeScope="" ma:versionID="3349713d3ab6adda34f2be2311c71913">
  <xsd:schema xmlns:xsd="http://www.w3.org/2001/XMLSchema" xmlns:xs="http://www.w3.org/2001/XMLSchema" xmlns:p="http://schemas.microsoft.com/office/2006/metadata/properties" xmlns:ns3="fbf01f50-4f45-40df-8aa1-9253c358cd41" xmlns:ns4="f76c938d-d916-4f5c-a4ae-e2757b4d0659" targetNamespace="http://schemas.microsoft.com/office/2006/metadata/properties" ma:root="true" ma:fieldsID="053e04c3208cb3b4b86a28960c77b3bb" ns3:_="" ns4:_="">
    <xsd:import namespace="fbf01f50-4f45-40df-8aa1-9253c358cd41"/>
    <xsd:import namespace="f76c938d-d916-4f5c-a4ae-e2757b4d0659"/>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4:SharingHintHash" minOccurs="0"/>
                <xsd:element ref="ns3:_activity" minOccurs="0"/>
                <xsd:element ref="ns3:MediaServiceSystem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01f50-4f45-40df-8aa1-9253c358cd41"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76c938d-d916-4f5c-a4ae-e2757b4d065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E994CC-C80A-42D6-A89B-57CDB92BF6CC}">
  <ds:schemaRefs>
    <ds:schemaRef ds:uri="f76c938d-d916-4f5c-a4ae-e2757b4d0659"/>
    <ds:schemaRef ds:uri="fbf01f50-4f45-40df-8aa1-9253c358cd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3BA1892-CF7B-4A10-9F8C-61E2F4874225}">
  <ds:schemaRefs>
    <ds:schemaRef ds:uri="http://schemas.microsoft.com/sharepoint/v3/contenttype/forms"/>
  </ds:schemaRefs>
</ds:datastoreItem>
</file>

<file path=customXml/itemProps3.xml><?xml version="1.0" encoding="utf-8"?>
<ds:datastoreItem xmlns:ds="http://schemas.openxmlformats.org/officeDocument/2006/customXml" ds:itemID="{D2357633-D92D-4DE8-B56A-FA90FD10A7EA}">
  <ds:schemaRefs>
    <ds:schemaRef ds:uri="f76c938d-d916-4f5c-a4ae-e2757b4d0659"/>
    <ds:schemaRef ds:uri="fbf01f50-4f45-40df-8aa1-9253c358cd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13</Slides>
  <Notes>3</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VanillaVTI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Emilie Tapping</dc:creator>
  <cp:revision>4</cp:revision>
  <dcterms:created xsi:type="dcterms:W3CDTF">2006-08-16T00:00:00Z</dcterms:created>
  <dcterms:modified xsi:type="dcterms:W3CDTF">2025-06-10T16:06:53Z</dcterms:modified>
  <dc:identifier>DAGnVvi_jF8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0x010100B661B8C338F0804684688F2A24DD59BB</vt:lpwstr>
  </property>
</Properties>
</file>